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Anton"/>
      <p:regular r:id="rId47"/>
    </p:embeddedFont>
    <p:embeddedFont>
      <p:font typeface="Helvetica Neue"/>
      <p:regular r:id="rId48"/>
      <p:bold r:id="rId49"/>
      <p:italic r:id="rId50"/>
      <p:boldItalic r:id="rId51"/>
    </p:embeddedFont>
    <p:embeddedFont>
      <p:font typeface="Helvetica Neue Light"/>
      <p:regular r:id="rId52"/>
      <p:bold r:id="rId53"/>
      <p:italic r:id="rId54"/>
      <p:boldItalic r:id="rId55"/>
    </p:embeddedFont>
    <p:embeddedFont>
      <p:font typeface="DM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66CA12-1B37-4B31-96FA-CDDDA2859EED}">
  <a:tblStyle styleId="{9666CA12-1B37-4B31-96FA-CDDDA2859E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HelveticaNeue-regular.fntdata"/><Relationship Id="rId47" Type="http://schemas.openxmlformats.org/officeDocument/2006/relationships/font" Target="fonts/Anton-regular.fntdata"/><Relationship Id="rId49"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4.xml"/><Relationship Id="rId55" Type="http://schemas.openxmlformats.org/officeDocument/2006/relationships/font" Target="fonts/HelveticaNeueLight-boldItalic.fntdata"/><Relationship Id="rId10" Type="http://schemas.openxmlformats.org/officeDocument/2006/relationships/slide" Target="slides/slide3.xml"/><Relationship Id="rId54" Type="http://schemas.openxmlformats.org/officeDocument/2006/relationships/font" Target="fonts/HelveticaNeueLight-italic.fntdata"/><Relationship Id="rId13" Type="http://schemas.openxmlformats.org/officeDocument/2006/relationships/slide" Target="slides/slide6.xml"/><Relationship Id="rId57" Type="http://schemas.openxmlformats.org/officeDocument/2006/relationships/font" Target="fonts/DMSans-bold.fntdata"/><Relationship Id="rId12" Type="http://schemas.openxmlformats.org/officeDocument/2006/relationships/slide" Target="slides/slide5.xml"/><Relationship Id="rId56" Type="http://schemas.openxmlformats.org/officeDocument/2006/relationships/font" Target="fonts/DMSans-regular.fntdata"/><Relationship Id="rId15" Type="http://schemas.openxmlformats.org/officeDocument/2006/relationships/slide" Target="slides/slide8.xml"/><Relationship Id="rId59" Type="http://schemas.openxmlformats.org/officeDocument/2006/relationships/font" Target="fonts/DMSans-boldItalic.fntdata"/><Relationship Id="rId14" Type="http://schemas.openxmlformats.org/officeDocument/2006/relationships/slide" Target="slides/slide7.xml"/><Relationship Id="rId58" Type="http://schemas.openxmlformats.org/officeDocument/2006/relationships/font" Target="fonts/DM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b67f06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b67f06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d54d0497c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d54d0497c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b67f061b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b67f061b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eb67f061b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eb67f061b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d54d0497c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d54d0497c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eb67f061b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eb67f061b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02cbac17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02cbac17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d54d0497c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d54d0497c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d54d0497c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d54d0497c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d54d0497c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d54d0497c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d54d0497c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d54d0497c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d54d0497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d54d0497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d54d0497c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d54d0497c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d54d0497c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d54d0497c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highlight>
                  <a:srgbClr val="FF00FF"/>
                </a:highlight>
              </a:rPr>
              <a:t>Profe:</a:t>
            </a:r>
            <a:r>
              <a:rPr lang="en-GB" sz="1400">
                <a:solidFill>
                  <a:schemeClr val="dk1"/>
                </a:solidFill>
              </a:rPr>
              <a:t> Invitar a que si algunx alumnx quiere, puede compartir su pantalla y ejercitar lo visto entre todos desde ahí</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d54d0497c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d54d0497c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Obligatoria siempre.</a:t>
            </a:r>
            <a:r>
              <a:rPr lang="en-GB">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d54d0497c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d54d0497c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d54d0497c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d54d0497c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d54d0497c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d54d0497c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eb67f061b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eb67f061b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d54d0497c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d54d0497c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b67f061b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eb67f061b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b67f061b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eb67f061b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d54d0497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d54d0497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n-GB">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eb67f061b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eb67f061b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7fe6819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7fe6819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highlight>
                  <a:srgbClr val="EAFF6A"/>
                </a:highlight>
                <a:latin typeface="DM Sans"/>
                <a:ea typeface="DM Sans"/>
                <a:cs typeface="DM Sans"/>
                <a:sym typeface="DM Sans"/>
              </a:rPr>
              <a:t>Para profes:</a:t>
            </a:r>
            <a:r>
              <a:rPr lang="en-GB">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d54d0497c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d54d0497c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d54d0497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d54d0497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d54d0497c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d54d0497c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d54d0497c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1d54d0497c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GB">
                <a:solidFill>
                  <a:schemeClr val="dk1"/>
                </a:solidFill>
                <a:latin typeface="DM Sans"/>
                <a:ea typeface="DM Sans"/>
                <a:cs typeface="DM Sans"/>
                <a:sym typeface="DM Sans"/>
              </a:rPr>
              <a:t>Enviar el contenido a integrar a </a:t>
            </a:r>
            <a:r>
              <a:rPr lang="en-GB" u="sng">
                <a:solidFill>
                  <a:schemeClr val="hlink"/>
                </a:solidFill>
                <a:latin typeface="DM Sans"/>
                <a:ea typeface="DM Sans"/>
                <a:cs typeface="DM Sans"/>
                <a:sym typeface="DM Sans"/>
                <a:hlinkClick r:id="rId2"/>
              </a:rPr>
              <a:t>contenidos@coderhouse.com</a:t>
            </a:r>
            <a:r>
              <a:rPr lang="en-GB">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accent1"/>
                </a:solidFill>
                <a:latin typeface="DM Sans"/>
                <a:ea typeface="DM Sans"/>
                <a:cs typeface="DM Sans"/>
                <a:sym typeface="DM Sans"/>
              </a:rPr>
              <a:t>El material recomendado es únicamente a modo de sugerencia.</a:t>
            </a:r>
            <a:br>
              <a:rPr b="1" lang="en-GB">
                <a:solidFill>
                  <a:schemeClr val="accent1"/>
                </a:solidFill>
                <a:latin typeface="DM Sans"/>
                <a:ea typeface="DM Sans"/>
                <a:cs typeface="DM Sans"/>
                <a:sym typeface="DM Sans"/>
              </a:rPr>
            </a:br>
            <a:r>
              <a:rPr b="1" lang="en-GB">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d54d0497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1d54d0497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d54d0497c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1d54d0497c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d54d0497c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1d54d0497c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d54d0497c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d54d0497c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d54d0497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d54d0497c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GB">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d54d0497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d54d0497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d54d0497c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d54d0497c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d54d0497c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d54d0497c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d54d0497c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d54d0497c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d54d0497c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d54d0497c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8" name="Google Shape;68;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3" name="Google Shape;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6" name="Google Shape;7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9" name="Google Shape;79;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0" name="Google Shape;80;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1" name="Google Shape;8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 name="Google Shape;8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sp>
        <p:nvSpPr>
          <p:cNvPr id="86" name="Google Shape;86;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7" name="Google Shape;87;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8" name="Google Shape;8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1" name="Google Shape;9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sp>
        <p:nvSpPr>
          <p:cNvPr id="93" name="Google Shape;93;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5" name="Google Shape;95;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6" name="Google Shape;96;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7" name="Google Shape;9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00" name="Google Shape;100;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3" name="Google Shape;103;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04" name="Google Shape;10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3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3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5" name="Shape 115"/>
        <p:cNvGrpSpPr/>
        <p:nvPr/>
      </p:nvGrpSpPr>
      <p:grpSpPr>
        <a:xfrm>
          <a:off x="0" y="0"/>
          <a:ext cx="0" cy="0"/>
          <a:chOff x="0" y="0"/>
          <a:chExt cx="0" cy="0"/>
        </a:xfrm>
      </p:grpSpPr>
      <p:pic>
        <p:nvPicPr>
          <p:cNvPr id="116" name="Google Shape;116;p3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21" name="Shape 121"/>
        <p:cNvGrpSpPr/>
        <p:nvPr/>
      </p:nvGrpSpPr>
      <p:grpSpPr>
        <a:xfrm>
          <a:off x="0" y="0"/>
          <a:ext cx="0" cy="0"/>
          <a:chOff x="0" y="0"/>
          <a:chExt cx="0" cy="0"/>
        </a:xfrm>
      </p:grpSpPr>
      <p:sp>
        <p:nvSpPr>
          <p:cNvPr id="122" name="Google Shape;122;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3" name="Google Shape;123;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24" name="Google Shape;124;p3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29" name="Shape 129"/>
        <p:cNvGrpSpPr/>
        <p:nvPr/>
      </p:nvGrpSpPr>
      <p:grpSpPr>
        <a:xfrm>
          <a:off x="0" y="0"/>
          <a:ext cx="0" cy="0"/>
          <a:chOff x="0" y="0"/>
          <a:chExt cx="0" cy="0"/>
        </a:xfrm>
      </p:grpSpPr>
      <p:pic>
        <p:nvPicPr>
          <p:cNvPr id="130" name="Google Shape;130;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31" name="Shape 131"/>
        <p:cNvGrpSpPr/>
        <p:nvPr/>
      </p:nvGrpSpPr>
      <p:grpSpPr>
        <a:xfrm>
          <a:off x="0" y="0"/>
          <a:ext cx="0" cy="0"/>
          <a:chOff x="0" y="0"/>
          <a:chExt cx="0" cy="0"/>
        </a:xfrm>
      </p:grpSpPr>
      <p:pic>
        <p:nvPicPr>
          <p:cNvPr id="132" name="Google Shape;132;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4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40" name="Shape 140"/>
        <p:cNvGrpSpPr/>
        <p:nvPr/>
      </p:nvGrpSpPr>
      <p:grpSpPr>
        <a:xfrm>
          <a:off x="0" y="0"/>
          <a:ext cx="0" cy="0"/>
          <a:chOff x="0" y="0"/>
          <a:chExt cx="0" cy="0"/>
        </a:xfrm>
      </p:grpSpPr>
      <p:pic>
        <p:nvPicPr>
          <p:cNvPr id="141" name="Google Shape;141;p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2" name="Shape 142"/>
        <p:cNvGrpSpPr/>
        <p:nvPr/>
      </p:nvGrpSpPr>
      <p:grpSpPr>
        <a:xfrm>
          <a:off x="0" y="0"/>
          <a:ext cx="0" cy="0"/>
          <a:chOff x="0" y="0"/>
          <a:chExt cx="0" cy="0"/>
        </a:xfrm>
      </p:grpSpPr>
      <p:pic>
        <p:nvPicPr>
          <p:cNvPr id="143" name="Google Shape;143;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theme" Target="../theme/theme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1.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 name="Shape 62"/>
        <p:cNvGrpSpPr/>
        <p:nvPr/>
      </p:nvGrpSpPr>
      <p:grpSpPr>
        <a:xfrm>
          <a:off x="0" y="0"/>
          <a:ext cx="0" cy="0"/>
          <a:chOff x="0" y="0"/>
          <a:chExt cx="0" cy="0"/>
        </a:xfrm>
      </p:grpSpPr>
      <p:sp>
        <p:nvSpPr>
          <p:cNvPr id="63" name="Google Shape;6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4" name="Google Shape;64;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5" name="Google Shape;6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7" name="Shape 117"/>
        <p:cNvGrpSpPr/>
        <p:nvPr/>
      </p:nvGrpSpPr>
      <p:grpSpPr>
        <a:xfrm>
          <a:off x="0" y="0"/>
          <a:ext cx="0" cy="0"/>
          <a:chOff x="0" y="0"/>
          <a:chExt cx="0" cy="0"/>
        </a:xfrm>
      </p:grpSpPr>
      <p:sp>
        <p:nvSpPr>
          <p:cNvPr id="118" name="Google Shape;118;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9" name="Google Shape;119;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0" name="Google Shape;12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0" Type="http://schemas.openxmlformats.org/officeDocument/2006/relationships/hyperlink" Target="https://developer.mozilla.org/es/docs/Web/JavaScript/Referencia/Sentencias/switch" TargetMode="External"/><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hyperlink" Target="https://drive.google.com/file/d/11Qd_2a9YfHq7Yt4IGLXwWRs6OFpSu-6o/view" TargetMode="External"/><Relationship Id="rId9" Type="http://schemas.openxmlformats.org/officeDocument/2006/relationships/hyperlink" Target="https://developer.mozilla.org/es/docs/Web/JavaScript/Referencia/Sentencias/if...else" TargetMode="External"/><Relationship Id="rId5" Type="http://schemas.openxmlformats.org/officeDocument/2006/relationships/hyperlink" Target="https://teloexplicocongatitos.com/_next/image?url=https%3A%2F%2Fdoomvault.nyc3.digitaloceanspaces.com%2Ftlecg%2Fbig%2Fprog02.jpg&amp;w=1200&amp;q=75" TargetMode="External"/><Relationship Id="rId6" Type="http://schemas.openxmlformats.org/officeDocument/2006/relationships/hyperlink" Target="https://teloexplicocongatitos.com/_next/image?url=https%3A%2F%2Fdoomvault.nyc3.digitaloceanspaces.com%2Ftlecg%2Fbig%2Fprog03.jpg&amp;w=1200&amp;q=75" TargetMode="External"/><Relationship Id="rId7" Type="http://schemas.openxmlformats.org/officeDocument/2006/relationships/hyperlink" Target="https://teloexplicocongatitos.com/_next/image?url=https%3A%2F%2Fdoomvault.nyc3.digitaloceanspaces.com%2Ftlecg%2Fbig%2Fprog04.jpg&amp;w=1200&amp;q=75" TargetMode="External"/><Relationship Id="rId8" Type="http://schemas.openxmlformats.org/officeDocument/2006/relationships/hyperlink" Target="http://silentteacher.toxicode.fr/hourofcod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48"/>
          <p:cNvSpPr/>
          <p:nvPr/>
        </p:nvSpPr>
        <p:spPr>
          <a:xfrm>
            <a:off x="2063400" y="2513625"/>
            <a:ext cx="5017200" cy="7938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52" name="Google Shape;152;p48"/>
          <p:cNvSpPr txBox="1"/>
          <p:nvPr/>
        </p:nvSpPr>
        <p:spPr>
          <a:xfrm>
            <a:off x="3157797" y="2541075"/>
            <a:ext cx="2828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53" name="Google Shape;153;p48"/>
          <p:cNvSpPr/>
          <p:nvPr/>
        </p:nvSpPr>
        <p:spPr>
          <a:xfrm>
            <a:off x="3260975" y="2803271"/>
            <a:ext cx="208800" cy="2145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48"/>
          <p:cNvPicPr preferRelativeResize="0"/>
          <p:nvPr/>
        </p:nvPicPr>
        <p:blipFill>
          <a:blip r:embed="rId3">
            <a:alphaModFix/>
          </a:blip>
          <a:stretch>
            <a:fillRect/>
          </a:stretch>
        </p:blipFill>
        <p:spPr>
          <a:xfrm>
            <a:off x="2375338" y="3554094"/>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Estructura </a:t>
            </a:r>
            <a:r>
              <a:rPr b="1" lang="en-GB" sz="3500">
                <a:solidFill>
                  <a:srgbClr val="DEFC52"/>
                </a:solidFill>
                <a:latin typeface="DM Sans"/>
                <a:ea typeface="DM Sans"/>
                <a:cs typeface="DM Sans"/>
                <a:sym typeface="DM Sans"/>
              </a:rPr>
              <a:t>if</a:t>
            </a:r>
            <a:endParaRPr b="1" sz="3500">
              <a:solidFill>
                <a:srgbClr val="DEFC52"/>
              </a:solidFill>
              <a:latin typeface="DM Sans"/>
              <a:ea typeface="DM Sans"/>
              <a:cs typeface="DM Sans"/>
              <a:sym typeface="DM Sans"/>
            </a:endParaRPr>
          </a:p>
        </p:txBody>
      </p:sp>
      <p:sp>
        <p:nvSpPr>
          <p:cNvPr id="226" name="Google Shape;226;p57"/>
          <p:cNvSpPr txBox="1"/>
          <p:nvPr/>
        </p:nvSpPr>
        <p:spPr>
          <a:xfrm>
            <a:off x="964525" y="1625800"/>
            <a:ext cx="7350600" cy="24441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135714"/>
              </a:lnSpc>
              <a:spcBef>
                <a:spcPts val="0"/>
              </a:spcBef>
              <a:spcAft>
                <a:spcPts val="0"/>
              </a:spcAft>
              <a:buClr>
                <a:schemeClr val="dk1"/>
              </a:buClr>
              <a:buSzPts val="1100"/>
              <a:buFont typeface="Arial"/>
              <a:buNone/>
            </a:pPr>
            <a:r>
              <a:rPr lang="en-GB" sz="2100">
                <a:solidFill>
                  <a:schemeClr val="accent3"/>
                </a:solidFill>
                <a:latin typeface="Consolas"/>
                <a:ea typeface="Consolas"/>
                <a:cs typeface="Consolas"/>
                <a:sym typeface="Consolas"/>
              </a:rPr>
              <a:t>// si (evaluamos la </a:t>
            </a:r>
            <a:r>
              <a:rPr lang="en-GB" sz="2100">
                <a:solidFill>
                  <a:schemeClr val="accent3"/>
                </a:solidFill>
                <a:latin typeface="Consolas"/>
                <a:ea typeface="Consolas"/>
                <a:cs typeface="Consolas"/>
                <a:sym typeface="Consolas"/>
              </a:rPr>
              <a:t>condición</a:t>
            </a:r>
            <a:r>
              <a:rPr lang="en-GB" sz="2100">
                <a:solidFill>
                  <a:schemeClr val="accent3"/>
                </a:solidFill>
                <a:latin typeface="Consolas"/>
                <a:ea typeface="Consolas"/>
                <a:cs typeface="Consolas"/>
                <a:sym typeface="Consolas"/>
              </a:rPr>
              <a:t> / pregunta)</a:t>
            </a:r>
            <a:endParaRPr sz="2100">
              <a:solidFill>
                <a:schemeClr val="accent3"/>
              </a:solidFill>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GB" sz="2100">
                <a:solidFill>
                  <a:srgbClr val="FF79C6"/>
                </a:solidFill>
                <a:latin typeface="Consolas"/>
                <a:ea typeface="Consolas"/>
                <a:cs typeface="Consolas"/>
                <a:sym typeface="Consolas"/>
              </a:rPr>
              <a:t>if</a:t>
            </a:r>
            <a:r>
              <a:rPr lang="en-GB" sz="2100">
                <a:solidFill>
                  <a:srgbClr val="F8F8F2"/>
                </a:solidFill>
                <a:latin typeface="Consolas"/>
                <a:ea typeface="Consolas"/>
                <a:cs typeface="Consolas"/>
                <a:sym typeface="Consolas"/>
              </a:rPr>
              <a:t> (</a:t>
            </a:r>
            <a:r>
              <a:rPr lang="en-GB" sz="2100">
                <a:solidFill>
                  <a:srgbClr val="BD93F9"/>
                </a:solidFill>
                <a:latin typeface="Consolas"/>
                <a:ea typeface="Consolas"/>
                <a:cs typeface="Consolas"/>
                <a:sym typeface="Consolas"/>
              </a:rPr>
              <a:t>estudiaste </a:t>
            </a:r>
            <a:r>
              <a:rPr lang="en-GB" sz="2100">
                <a:solidFill>
                  <a:schemeClr val="accent3"/>
                </a:solidFill>
                <a:latin typeface="Consolas"/>
                <a:ea typeface="Consolas"/>
                <a:cs typeface="Consolas"/>
                <a:sym typeface="Consolas"/>
              </a:rPr>
              <a:t>[si/no]</a:t>
            </a:r>
            <a:r>
              <a:rPr lang="en-GB" sz="2100">
                <a:solidFill>
                  <a:srgbClr val="F8F8F2"/>
                </a:solidFill>
                <a:latin typeface="Consolas"/>
                <a:ea typeface="Consolas"/>
                <a:cs typeface="Consolas"/>
                <a:sym typeface="Consolas"/>
              </a:rPr>
              <a:t>) {</a:t>
            </a:r>
            <a:endParaRPr sz="2100">
              <a:solidFill>
                <a:srgbClr val="F8F8F2"/>
              </a:solidFill>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GB" sz="2100">
                <a:solidFill>
                  <a:srgbClr val="F8F8F2"/>
                </a:solidFill>
                <a:latin typeface="Consolas"/>
                <a:ea typeface="Consolas"/>
                <a:cs typeface="Consolas"/>
                <a:sym typeface="Consolas"/>
              </a:rPr>
              <a:t>	</a:t>
            </a:r>
            <a:r>
              <a:rPr lang="en-GB" sz="2100">
                <a:solidFill>
                  <a:schemeClr val="accent3"/>
                </a:solidFill>
                <a:latin typeface="Consolas"/>
                <a:ea typeface="Consolas"/>
                <a:cs typeface="Consolas"/>
                <a:sym typeface="Consolas"/>
              </a:rPr>
              <a:t>// bloque de código a ejecutar</a:t>
            </a:r>
            <a:endParaRPr sz="2100">
              <a:solidFill>
                <a:schemeClr val="accent3"/>
              </a:solidFill>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GB" sz="2100">
                <a:solidFill>
                  <a:srgbClr val="F8F8F2"/>
                </a:solidFill>
                <a:latin typeface="Consolas"/>
                <a:ea typeface="Consolas"/>
                <a:cs typeface="Consolas"/>
                <a:sym typeface="Consolas"/>
              </a:rPr>
              <a:t>    </a:t>
            </a:r>
            <a:r>
              <a:rPr lang="en-GB" sz="2100">
                <a:solidFill>
                  <a:srgbClr val="BD93F9"/>
                </a:solidFill>
                <a:latin typeface="Consolas"/>
                <a:ea typeface="Consolas"/>
                <a:cs typeface="Consolas"/>
                <a:sym typeface="Consolas"/>
              </a:rPr>
              <a:t>console</a:t>
            </a:r>
            <a:r>
              <a:rPr lang="en-GB" sz="2100">
                <a:solidFill>
                  <a:srgbClr val="F8F8F2"/>
                </a:solidFill>
                <a:latin typeface="Consolas"/>
                <a:ea typeface="Consolas"/>
                <a:cs typeface="Consolas"/>
                <a:sym typeface="Consolas"/>
              </a:rPr>
              <a:t>.</a:t>
            </a:r>
            <a:r>
              <a:rPr lang="en-GB" sz="2100">
                <a:solidFill>
                  <a:srgbClr val="50FA7B"/>
                </a:solidFill>
                <a:latin typeface="Consolas"/>
                <a:ea typeface="Consolas"/>
                <a:cs typeface="Consolas"/>
                <a:sym typeface="Consolas"/>
              </a:rPr>
              <a:t>log</a:t>
            </a:r>
            <a:r>
              <a:rPr lang="en-GB" sz="2100">
                <a:solidFill>
                  <a:srgbClr val="F8F8F2"/>
                </a:solidFill>
                <a:latin typeface="Consolas"/>
                <a:ea typeface="Consolas"/>
                <a:cs typeface="Consolas"/>
                <a:sym typeface="Consolas"/>
              </a:rPr>
              <a:t>(</a:t>
            </a:r>
            <a:r>
              <a:rPr lang="en-GB" sz="2100">
                <a:solidFill>
                  <a:srgbClr val="E9F284"/>
                </a:solidFill>
                <a:latin typeface="Consolas"/>
                <a:ea typeface="Consolas"/>
                <a:cs typeface="Consolas"/>
                <a:sym typeface="Consolas"/>
              </a:rPr>
              <a:t>"</a:t>
            </a:r>
            <a:r>
              <a:rPr lang="en-GB" sz="2100">
                <a:solidFill>
                  <a:srgbClr val="F1FA8C"/>
                </a:solidFill>
                <a:latin typeface="Consolas"/>
                <a:ea typeface="Consolas"/>
                <a:cs typeface="Consolas"/>
                <a:sym typeface="Consolas"/>
              </a:rPr>
              <a:t>Aprobaste el examen</a:t>
            </a:r>
            <a:r>
              <a:rPr lang="en-GB" sz="2100">
                <a:solidFill>
                  <a:srgbClr val="E9F284"/>
                </a:solidFill>
                <a:latin typeface="Consolas"/>
                <a:ea typeface="Consolas"/>
                <a:cs typeface="Consolas"/>
                <a:sym typeface="Consolas"/>
              </a:rPr>
              <a:t>"</a:t>
            </a:r>
            <a:r>
              <a:rPr lang="en-GB" sz="2100">
                <a:solidFill>
                  <a:srgbClr val="F8F8F2"/>
                </a:solidFill>
                <a:latin typeface="Consolas"/>
                <a:ea typeface="Consolas"/>
                <a:cs typeface="Consolas"/>
                <a:sym typeface="Consolas"/>
              </a:rPr>
              <a:t>);</a:t>
            </a:r>
            <a:endParaRPr sz="2100">
              <a:solidFill>
                <a:srgbClr val="F8F8F2"/>
              </a:solidFill>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GB" sz="2100">
                <a:solidFill>
                  <a:srgbClr val="F8F8F2"/>
                </a:solidFill>
                <a:latin typeface="Consolas"/>
                <a:ea typeface="Consolas"/>
                <a:cs typeface="Consolas"/>
                <a:sym typeface="Consolas"/>
              </a:rPr>
              <a:t>}</a:t>
            </a:r>
            <a:endParaRPr sz="1200">
              <a:solidFill>
                <a:srgbClr val="569CD6"/>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8"/>
          <p:cNvSpPr txBox="1"/>
          <p:nvPr/>
        </p:nvSpPr>
        <p:spPr>
          <a:xfrm>
            <a:off x="896700" y="313175"/>
            <a:ext cx="7350600" cy="24441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2100">
              <a:solidFill>
                <a:schemeClr val="accent3"/>
              </a:solidFill>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GB" sz="2100">
                <a:solidFill>
                  <a:srgbClr val="FF79C6"/>
                </a:solidFill>
                <a:latin typeface="Consolas"/>
                <a:ea typeface="Consolas"/>
                <a:cs typeface="Consolas"/>
                <a:sym typeface="Consolas"/>
              </a:rPr>
              <a:t>if</a:t>
            </a:r>
            <a:r>
              <a:rPr lang="en-GB" sz="2100">
                <a:solidFill>
                  <a:srgbClr val="F8F8F2"/>
                </a:solidFill>
                <a:latin typeface="Consolas"/>
                <a:ea typeface="Consolas"/>
                <a:cs typeface="Consolas"/>
                <a:sym typeface="Consolas"/>
              </a:rPr>
              <a:t> (</a:t>
            </a:r>
            <a:r>
              <a:rPr lang="en-GB" sz="2100">
                <a:solidFill>
                  <a:srgbClr val="BD93F9"/>
                </a:solidFill>
                <a:latin typeface="Consolas"/>
                <a:ea typeface="Consolas"/>
                <a:cs typeface="Consolas"/>
                <a:sym typeface="Consolas"/>
              </a:rPr>
              <a:t>estudiaste</a:t>
            </a:r>
            <a:r>
              <a:rPr lang="en-GB" sz="2100">
                <a:solidFill>
                  <a:srgbClr val="F8F8F2"/>
                </a:solidFill>
                <a:latin typeface="Consolas"/>
                <a:ea typeface="Consolas"/>
                <a:cs typeface="Consolas"/>
                <a:sym typeface="Consolas"/>
              </a:rPr>
              <a:t>) {</a:t>
            </a:r>
            <a:endParaRPr sz="2100">
              <a:solidFill>
                <a:srgbClr val="F8F8F2"/>
              </a:solidFill>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GB" sz="2100">
                <a:solidFill>
                  <a:srgbClr val="F8F8F2"/>
                </a:solidFill>
                <a:latin typeface="Consolas"/>
                <a:ea typeface="Consolas"/>
                <a:cs typeface="Consolas"/>
                <a:sym typeface="Consolas"/>
              </a:rPr>
              <a:t>	</a:t>
            </a:r>
            <a:r>
              <a:rPr lang="en-GB" sz="2100">
                <a:solidFill>
                  <a:schemeClr val="accent3"/>
                </a:solidFill>
                <a:latin typeface="Consolas"/>
                <a:ea typeface="Consolas"/>
                <a:cs typeface="Consolas"/>
                <a:sym typeface="Consolas"/>
              </a:rPr>
              <a:t>// bloque de código a ejecutar</a:t>
            </a:r>
            <a:endParaRPr sz="2100">
              <a:solidFill>
                <a:schemeClr val="accent3"/>
              </a:solidFill>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GB" sz="2100">
                <a:solidFill>
                  <a:srgbClr val="F8F8F2"/>
                </a:solidFill>
                <a:latin typeface="Consolas"/>
                <a:ea typeface="Consolas"/>
                <a:cs typeface="Consolas"/>
                <a:sym typeface="Consolas"/>
              </a:rPr>
              <a:t>    </a:t>
            </a:r>
            <a:r>
              <a:rPr lang="en-GB" sz="2100">
                <a:solidFill>
                  <a:srgbClr val="BD93F9"/>
                </a:solidFill>
                <a:latin typeface="Consolas"/>
                <a:ea typeface="Consolas"/>
                <a:cs typeface="Consolas"/>
                <a:sym typeface="Consolas"/>
              </a:rPr>
              <a:t>console</a:t>
            </a:r>
            <a:r>
              <a:rPr lang="en-GB" sz="2100">
                <a:solidFill>
                  <a:srgbClr val="F8F8F2"/>
                </a:solidFill>
                <a:latin typeface="Consolas"/>
                <a:ea typeface="Consolas"/>
                <a:cs typeface="Consolas"/>
                <a:sym typeface="Consolas"/>
              </a:rPr>
              <a:t>.</a:t>
            </a:r>
            <a:r>
              <a:rPr lang="en-GB" sz="2100">
                <a:solidFill>
                  <a:srgbClr val="50FA7B"/>
                </a:solidFill>
                <a:latin typeface="Consolas"/>
                <a:ea typeface="Consolas"/>
                <a:cs typeface="Consolas"/>
                <a:sym typeface="Consolas"/>
              </a:rPr>
              <a:t>log</a:t>
            </a:r>
            <a:r>
              <a:rPr lang="en-GB" sz="2100">
                <a:solidFill>
                  <a:srgbClr val="F8F8F2"/>
                </a:solidFill>
                <a:latin typeface="Consolas"/>
                <a:ea typeface="Consolas"/>
                <a:cs typeface="Consolas"/>
                <a:sym typeface="Consolas"/>
              </a:rPr>
              <a:t>(</a:t>
            </a:r>
            <a:r>
              <a:rPr lang="en-GB" sz="2100">
                <a:solidFill>
                  <a:srgbClr val="E9F284"/>
                </a:solidFill>
                <a:latin typeface="Consolas"/>
                <a:ea typeface="Consolas"/>
                <a:cs typeface="Consolas"/>
                <a:sym typeface="Consolas"/>
              </a:rPr>
              <a:t>"</a:t>
            </a:r>
            <a:r>
              <a:rPr lang="en-GB" sz="2100">
                <a:solidFill>
                  <a:srgbClr val="F1FA8C"/>
                </a:solidFill>
                <a:latin typeface="Consolas"/>
                <a:ea typeface="Consolas"/>
                <a:cs typeface="Consolas"/>
                <a:sym typeface="Consolas"/>
              </a:rPr>
              <a:t>Aprobaste el examen</a:t>
            </a:r>
            <a:r>
              <a:rPr lang="en-GB" sz="2100">
                <a:solidFill>
                  <a:srgbClr val="E9F284"/>
                </a:solidFill>
                <a:latin typeface="Consolas"/>
                <a:ea typeface="Consolas"/>
                <a:cs typeface="Consolas"/>
                <a:sym typeface="Consolas"/>
              </a:rPr>
              <a:t>"</a:t>
            </a:r>
            <a:r>
              <a:rPr lang="en-GB" sz="2100">
                <a:solidFill>
                  <a:srgbClr val="F8F8F2"/>
                </a:solidFill>
                <a:latin typeface="Consolas"/>
                <a:ea typeface="Consolas"/>
                <a:cs typeface="Consolas"/>
                <a:sym typeface="Consolas"/>
              </a:rPr>
              <a:t>);</a:t>
            </a:r>
            <a:endParaRPr sz="2100">
              <a:solidFill>
                <a:srgbClr val="F8F8F2"/>
              </a:solidFill>
              <a:latin typeface="Consolas"/>
              <a:ea typeface="Consolas"/>
              <a:cs typeface="Consolas"/>
              <a:sym typeface="Consolas"/>
            </a:endParaRPr>
          </a:p>
          <a:p>
            <a:pPr indent="0" lvl="0" marL="457200" rtl="0" algn="l">
              <a:lnSpc>
                <a:spcPct val="135714"/>
              </a:lnSpc>
              <a:spcBef>
                <a:spcPts val="0"/>
              </a:spcBef>
              <a:spcAft>
                <a:spcPts val="0"/>
              </a:spcAft>
              <a:buClr>
                <a:schemeClr val="dk1"/>
              </a:buClr>
              <a:buSzPts val="1100"/>
              <a:buFont typeface="Arial"/>
              <a:buNone/>
            </a:pPr>
            <a:r>
              <a:rPr lang="en-GB" sz="2100">
                <a:solidFill>
                  <a:srgbClr val="F8F8F2"/>
                </a:solidFill>
                <a:latin typeface="Consolas"/>
                <a:ea typeface="Consolas"/>
                <a:cs typeface="Consolas"/>
                <a:sym typeface="Consolas"/>
              </a:rPr>
              <a:t>}</a:t>
            </a:r>
            <a:endParaRPr sz="21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
        <p:nvSpPr>
          <p:cNvPr id="232" name="Google Shape;232;p58"/>
          <p:cNvSpPr/>
          <p:nvPr/>
        </p:nvSpPr>
        <p:spPr>
          <a:xfrm>
            <a:off x="1324525" y="781750"/>
            <a:ext cx="495900" cy="456900"/>
          </a:xfrm>
          <a:prstGeom prst="rect">
            <a:avLst/>
          </a:prstGeom>
          <a:noFill/>
          <a:ln cap="flat" cmpd="sng" w="28575">
            <a:solidFill>
              <a:srgbClr val="F67BC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58"/>
          <p:cNvSpPr txBox="1"/>
          <p:nvPr/>
        </p:nvSpPr>
        <p:spPr>
          <a:xfrm>
            <a:off x="1426675" y="313175"/>
            <a:ext cx="2916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rgbClr val="FF79C6"/>
                </a:solidFill>
              </a:rPr>
              <a:t>1</a:t>
            </a:r>
            <a:endParaRPr b="1" sz="2100">
              <a:solidFill>
                <a:srgbClr val="FF79C6"/>
              </a:solidFill>
            </a:endParaRPr>
          </a:p>
        </p:txBody>
      </p:sp>
      <p:sp>
        <p:nvSpPr>
          <p:cNvPr id="234" name="Google Shape;234;p58"/>
          <p:cNvSpPr/>
          <p:nvPr/>
        </p:nvSpPr>
        <p:spPr>
          <a:xfrm>
            <a:off x="1885300" y="762250"/>
            <a:ext cx="1811400" cy="456900"/>
          </a:xfrm>
          <a:prstGeom prst="rect">
            <a:avLst/>
          </a:prstGeom>
          <a:noFill/>
          <a:ln cap="flat" cmpd="sng" w="2857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8"/>
          <p:cNvSpPr txBox="1"/>
          <p:nvPr/>
        </p:nvSpPr>
        <p:spPr>
          <a:xfrm>
            <a:off x="2645200" y="324838"/>
            <a:ext cx="2916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rgbClr val="83AEFB"/>
                </a:solidFill>
              </a:rPr>
              <a:t>2</a:t>
            </a:r>
            <a:endParaRPr b="1" sz="2100">
              <a:solidFill>
                <a:srgbClr val="83AEFB"/>
              </a:solidFill>
            </a:endParaRPr>
          </a:p>
        </p:txBody>
      </p:sp>
      <p:sp>
        <p:nvSpPr>
          <p:cNvPr id="236" name="Google Shape;236;p58"/>
          <p:cNvSpPr/>
          <p:nvPr/>
        </p:nvSpPr>
        <p:spPr>
          <a:xfrm>
            <a:off x="1820425" y="1306775"/>
            <a:ext cx="5542200" cy="914100"/>
          </a:xfrm>
          <a:prstGeom prst="rect">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58"/>
          <p:cNvSpPr/>
          <p:nvPr/>
        </p:nvSpPr>
        <p:spPr>
          <a:xfrm>
            <a:off x="3761575" y="762250"/>
            <a:ext cx="495900" cy="456900"/>
          </a:xfrm>
          <a:prstGeom prst="rect">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58"/>
          <p:cNvSpPr/>
          <p:nvPr/>
        </p:nvSpPr>
        <p:spPr>
          <a:xfrm>
            <a:off x="1250125" y="2126900"/>
            <a:ext cx="495900" cy="456900"/>
          </a:xfrm>
          <a:prstGeom prst="rect">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58"/>
          <p:cNvSpPr txBox="1"/>
          <p:nvPr/>
        </p:nvSpPr>
        <p:spPr>
          <a:xfrm>
            <a:off x="5835025" y="826928"/>
            <a:ext cx="2916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rgbClr val="3CEFAB"/>
                </a:solidFill>
              </a:rPr>
              <a:t>3</a:t>
            </a:r>
            <a:endParaRPr b="1" sz="2100">
              <a:solidFill>
                <a:srgbClr val="3CEFAB"/>
              </a:solidFill>
            </a:endParaRPr>
          </a:p>
        </p:txBody>
      </p:sp>
      <p:sp>
        <p:nvSpPr>
          <p:cNvPr id="240" name="Google Shape;240;p58"/>
          <p:cNvSpPr txBox="1"/>
          <p:nvPr/>
        </p:nvSpPr>
        <p:spPr>
          <a:xfrm>
            <a:off x="248800" y="3230450"/>
            <a:ext cx="8716500" cy="179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550">
                <a:solidFill>
                  <a:schemeClr val="dk1"/>
                </a:solidFill>
                <a:latin typeface="DM Sans"/>
                <a:ea typeface="DM Sans"/>
                <a:cs typeface="DM Sans"/>
                <a:sym typeface="DM Sans"/>
              </a:rPr>
              <a:t>Si la condición se cumple (es decir, si su valor es </a:t>
            </a:r>
            <a:r>
              <a:rPr b="1" lang="en-GB" sz="1550">
                <a:solidFill>
                  <a:srgbClr val="6AA84F"/>
                </a:solidFill>
                <a:latin typeface="DM Sans"/>
                <a:ea typeface="DM Sans"/>
                <a:cs typeface="DM Sans"/>
                <a:sym typeface="DM Sans"/>
              </a:rPr>
              <a:t>true</a:t>
            </a:r>
            <a:r>
              <a:rPr lang="en-GB" sz="1550">
                <a:solidFill>
                  <a:schemeClr val="dk1"/>
                </a:solidFill>
                <a:latin typeface="DM Sans"/>
                <a:ea typeface="DM Sans"/>
                <a:cs typeface="DM Sans"/>
                <a:sym typeface="DM Sans"/>
              </a:rPr>
              <a:t>) se ejecutan todas las instrucciones que se encuentran dentro de </a:t>
            </a:r>
            <a:r>
              <a:rPr b="1" lang="en-GB" sz="1550">
                <a:solidFill>
                  <a:schemeClr val="dk1"/>
                </a:solidFill>
                <a:latin typeface="DM Sans"/>
                <a:ea typeface="DM Sans"/>
                <a:cs typeface="DM Sans"/>
                <a:sym typeface="DM Sans"/>
              </a:rPr>
              <a:t>{</a:t>
            </a:r>
            <a:r>
              <a:rPr lang="en-GB" sz="1550">
                <a:solidFill>
                  <a:schemeClr val="dk1"/>
                </a:solidFill>
                <a:latin typeface="DM Sans"/>
                <a:ea typeface="DM Sans"/>
                <a:cs typeface="DM Sans"/>
                <a:sym typeface="DM Sans"/>
              </a:rPr>
              <a:t> </a:t>
            </a:r>
            <a:r>
              <a:rPr i="1" lang="en-GB" sz="1550">
                <a:solidFill>
                  <a:schemeClr val="dk1"/>
                </a:solidFill>
                <a:latin typeface="DM Sans"/>
                <a:ea typeface="DM Sans"/>
                <a:cs typeface="DM Sans"/>
                <a:sym typeface="DM Sans"/>
              </a:rPr>
              <a:t>las llaves</a:t>
            </a:r>
            <a:r>
              <a:rPr lang="en-GB" sz="1550">
                <a:solidFill>
                  <a:schemeClr val="dk1"/>
                </a:solidFill>
                <a:latin typeface="DM Sans"/>
                <a:ea typeface="DM Sans"/>
                <a:cs typeface="DM Sans"/>
                <a:sym typeface="DM Sans"/>
              </a:rPr>
              <a:t> </a:t>
            </a:r>
            <a:r>
              <a:rPr b="1" lang="en-GB" sz="1550">
                <a:solidFill>
                  <a:schemeClr val="dk1"/>
                </a:solidFill>
                <a:latin typeface="DM Sans"/>
                <a:ea typeface="DM Sans"/>
                <a:cs typeface="DM Sans"/>
                <a:sym typeface="DM Sans"/>
              </a:rPr>
              <a:t>}</a:t>
            </a:r>
            <a:r>
              <a:rPr lang="en-GB" sz="1550">
                <a:solidFill>
                  <a:schemeClr val="dk1"/>
                </a:solidFill>
                <a:latin typeface="DM Sans"/>
                <a:ea typeface="DM Sans"/>
                <a:cs typeface="DM Sans"/>
                <a:sym typeface="DM Sans"/>
              </a:rPr>
              <a:t>. Si la condición no se cumple (es decir, si su valor es </a:t>
            </a:r>
            <a:r>
              <a:rPr b="1" lang="en-GB" sz="1550">
                <a:solidFill>
                  <a:srgbClr val="FF0000"/>
                </a:solidFill>
                <a:latin typeface="DM Sans"/>
                <a:ea typeface="DM Sans"/>
                <a:cs typeface="DM Sans"/>
                <a:sym typeface="DM Sans"/>
              </a:rPr>
              <a:t>false</a:t>
            </a:r>
            <a:r>
              <a:rPr lang="en-GB" sz="1550">
                <a:solidFill>
                  <a:schemeClr val="dk1"/>
                </a:solidFill>
                <a:latin typeface="DM Sans"/>
                <a:ea typeface="DM Sans"/>
                <a:cs typeface="DM Sans"/>
                <a:sym typeface="DM Sans"/>
              </a:rPr>
              <a:t>) no se ejecuta ninguna instrucción contenida en </a:t>
            </a:r>
            <a:r>
              <a:rPr b="1" lang="en-GB" sz="1550">
                <a:solidFill>
                  <a:schemeClr val="dk1"/>
                </a:solidFill>
                <a:latin typeface="DM Sans"/>
                <a:ea typeface="DM Sans"/>
                <a:cs typeface="DM Sans"/>
                <a:sym typeface="DM Sans"/>
              </a:rPr>
              <a:t>{</a:t>
            </a:r>
            <a:r>
              <a:rPr lang="en-GB" sz="1550">
                <a:solidFill>
                  <a:schemeClr val="dk1"/>
                </a:solidFill>
                <a:latin typeface="DM Sans"/>
                <a:ea typeface="DM Sans"/>
                <a:cs typeface="DM Sans"/>
                <a:sym typeface="DM Sans"/>
              </a:rPr>
              <a:t>...</a:t>
            </a:r>
            <a:r>
              <a:rPr b="1" lang="en-GB" sz="1550">
                <a:solidFill>
                  <a:schemeClr val="dk1"/>
                </a:solidFill>
                <a:latin typeface="DM Sans"/>
                <a:ea typeface="DM Sans"/>
                <a:cs typeface="DM Sans"/>
                <a:sym typeface="DM Sans"/>
              </a:rPr>
              <a:t>}</a:t>
            </a:r>
            <a:r>
              <a:rPr lang="en-GB" sz="1550">
                <a:solidFill>
                  <a:schemeClr val="dk1"/>
                </a:solidFill>
                <a:latin typeface="DM Sans"/>
                <a:ea typeface="DM Sans"/>
                <a:cs typeface="DM Sans"/>
                <a:sym typeface="DM Sans"/>
              </a:rPr>
              <a:t> y el programa continúa ejecutando el resto de instrucciones del programa.</a:t>
            </a:r>
            <a:endParaRPr sz="15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5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GB" sz="1550">
                <a:solidFill>
                  <a:schemeClr val="dk1"/>
                </a:solidFill>
                <a:latin typeface="DM Sans"/>
                <a:ea typeface="DM Sans"/>
                <a:cs typeface="DM Sans"/>
                <a:sym typeface="DM Sans"/>
              </a:rPr>
              <a:t>Toquemos un poco de codigo entonces 🤓</a:t>
            </a:r>
            <a:endParaRPr sz="165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¿Preguntas / dudas?</a:t>
            </a:r>
            <a:endParaRPr b="1" sz="4000">
              <a:solidFill>
                <a:srgbClr val="EAFF6A"/>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0"/>
          <p:cNvSpPr txBox="1"/>
          <p:nvPr/>
        </p:nvSpPr>
        <p:spPr>
          <a:xfrm>
            <a:off x="160800" y="26400"/>
            <a:ext cx="44286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900">
                <a:solidFill>
                  <a:schemeClr val="dk1"/>
                </a:solidFill>
                <a:latin typeface="DM Sans"/>
                <a:ea typeface="DM Sans"/>
                <a:cs typeface="DM Sans"/>
                <a:sym typeface="DM Sans"/>
              </a:rPr>
              <a:t>La comparación</a:t>
            </a:r>
            <a:endParaRPr b="1" sz="3900">
              <a:solidFill>
                <a:schemeClr val="dk1"/>
              </a:solidFill>
              <a:latin typeface="DM Sans"/>
              <a:ea typeface="DM Sans"/>
              <a:cs typeface="DM Sans"/>
              <a:sym typeface="DM Sans"/>
            </a:endParaRPr>
          </a:p>
        </p:txBody>
      </p:sp>
      <p:sp>
        <p:nvSpPr>
          <p:cNvPr id="251" name="Google Shape;251;p60"/>
          <p:cNvSpPr txBox="1"/>
          <p:nvPr/>
        </p:nvSpPr>
        <p:spPr>
          <a:xfrm>
            <a:off x="160800" y="751500"/>
            <a:ext cx="8822400" cy="4392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650">
                <a:solidFill>
                  <a:schemeClr val="dk1"/>
                </a:solidFill>
                <a:latin typeface="DM Sans"/>
                <a:ea typeface="DM Sans"/>
                <a:cs typeface="DM Sans"/>
                <a:sym typeface="DM Sans"/>
              </a:rPr>
              <a:t>Supongamos que manejamos un programa que da el ganador de la loteria segun el numero que salga ganador.</a:t>
            </a:r>
            <a:endParaRPr sz="16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rPr lang="en-GB" sz="1650">
                <a:solidFill>
                  <a:schemeClr val="dk1"/>
                </a:solidFill>
                <a:latin typeface="DM Sans"/>
                <a:ea typeface="DM Sans"/>
                <a:cs typeface="DM Sans"/>
                <a:sym typeface="DM Sans"/>
              </a:rPr>
              <a:t>Entonces para darle </a:t>
            </a:r>
            <a:r>
              <a:rPr lang="en-GB" sz="1650">
                <a:solidFill>
                  <a:schemeClr val="dk1"/>
                </a:solidFill>
                <a:latin typeface="DM Sans"/>
                <a:ea typeface="DM Sans"/>
                <a:cs typeface="DM Sans"/>
                <a:sym typeface="DM Sans"/>
              </a:rPr>
              <a:t>solución</a:t>
            </a:r>
            <a:r>
              <a:rPr lang="en-GB" sz="1650">
                <a:solidFill>
                  <a:schemeClr val="dk1"/>
                </a:solidFill>
                <a:latin typeface="DM Sans"/>
                <a:ea typeface="DM Sans"/>
                <a:cs typeface="DM Sans"/>
                <a:sym typeface="DM Sans"/>
              </a:rPr>
              <a:t> usamos la sentencia if</a:t>
            </a:r>
            <a:endParaRPr sz="16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6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6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6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6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6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rPr b="1" lang="en-GB" sz="1650">
                <a:solidFill>
                  <a:schemeClr val="dk1"/>
                </a:solidFill>
                <a:latin typeface="DM Sans"/>
                <a:ea typeface="DM Sans"/>
                <a:cs typeface="DM Sans"/>
                <a:sym typeface="DM Sans"/>
              </a:rPr>
              <a:t>No nos sirve 😦</a:t>
            </a:r>
            <a:r>
              <a:rPr lang="en-GB" sz="1650">
                <a:solidFill>
                  <a:schemeClr val="dk1"/>
                </a:solidFill>
                <a:latin typeface="DM Sans"/>
                <a:ea typeface="DM Sans"/>
                <a:cs typeface="DM Sans"/>
                <a:sym typeface="DM Sans"/>
              </a:rPr>
              <a:t>, ya que numeros hay un </a:t>
            </a:r>
            <a:r>
              <a:rPr lang="en-GB" sz="1650">
                <a:solidFill>
                  <a:schemeClr val="dk1"/>
                </a:solidFill>
                <a:latin typeface="DM Sans"/>
                <a:ea typeface="DM Sans"/>
                <a:cs typeface="DM Sans"/>
                <a:sym typeface="DM Sans"/>
              </a:rPr>
              <a:t>montón</a:t>
            </a:r>
            <a:r>
              <a:rPr lang="en-GB" sz="1650">
                <a:solidFill>
                  <a:schemeClr val="dk1"/>
                </a:solidFill>
                <a:latin typeface="DM Sans"/>
                <a:ea typeface="DM Sans"/>
                <a:cs typeface="DM Sans"/>
                <a:sym typeface="DM Sans"/>
              </a:rPr>
              <a:t>, y nosotros necesitamos evaluar la </a:t>
            </a:r>
            <a:r>
              <a:rPr lang="en-GB" sz="1650">
                <a:solidFill>
                  <a:schemeClr val="dk1"/>
                </a:solidFill>
                <a:latin typeface="DM Sans"/>
                <a:ea typeface="DM Sans"/>
                <a:cs typeface="DM Sans"/>
                <a:sym typeface="DM Sans"/>
              </a:rPr>
              <a:t>condición</a:t>
            </a:r>
            <a:r>
              <a:rPr lang="en-GB" sz="1650">
                <a:solidFill>
                  <a:schemeClr val="dk1"/>
                </a:solidFill>
                <a:latin typeface="DM Sans"/>
                <a:ea typeface="DM Sans"/>
                <a:cs typeface="DM Sans"/>
                <a:sym typeface="DM Sans"/>
              </a:rPr>
              <a:t> en la que el </a:t>
            </a:r>
            <a:r>
              <a:rPr lang="en-GB" sz="1650">
                <a:solidFill>
                  <a:schemeClr val="dk1"/>
                </a:solidFill>
                <a:latin typeface="DM Sans"/>
                <a:ea typeface="DM Sans"/>
                <a:cs typeface="DM Sans"/>
                <a:sym typeface="DM Sans"/>
              </a:rPr>
              <a:t>número</a:t>
            </a:r>
            <a:r>
              <a:rPr lang="en-GB" sz="1650">
                <a:solidFill>
                  <a:schemeClr val="dk1"/>
                </a:solidFill>
                <a:latin typeface="DM Sans"/>
                <a:ea typeface="DM Sans"/>
                <a:cs typeface="DM Sans"/>
                <a:sym typeface="DM Sans"/>
              </a:rPr>
              <a:t> sea igual al </a:t>
            </a:r>
            <a:r>
              <a:rPr lang="en-GB" sz="1650">
                <a:solidFill>
                  <a:schemeClr val="dk1"/>
                </a:solidFill>
                <a:latin typeface="DM Sans"/>
                <a:ea typeface="DM Sans"/>
                <a:cs typeface="DM Sans"/>
                <a:sym typeface="DM Sans"/>
              </a:rPr>
              <a:t>número</a:t>
            </a:r>
            <a:r>
              <a:rPr lang="en-GB" sz="1650">
                <a:solidFill>
                  <a:schemeClr val="dk1"/>
                </a:solidFill>
                <a:latin typeface="DM Sans"/>
                <a:ea typeface="DM Sans"/>
                <a:cs typeface="DM Sans"/>
                <a:sym typeface="DM Sans"/>
              </a:rPr>
              <a:t> ganador. Entonces lo que tenemos que hacer es evaluar que el </a:t>
            </a:r>
            <a:r>
              <a:rPr b="1" lang="en-GB" sz="1650">
                <a:solidFill>
                  <a:schemeClr val="dk1"/>
                </a:solidFill>
                <a:latin typeface="DM Sans"/>
                <a:ea typeface="DM Sans"/>
                <a:cs typeface="DM Sans"/>
                <a:sym typeface="DM Sans"/>
              </a:rPr>
              <a:t>número</a:t>
            </a:r>
            <a:r>
              <a:rPr lang="en-GB" sz="1650">
                <a:solidFill>
                  <a:schemeClr val="dk1"/>
                </a:solidFill>
                <a:latin typeface="DM Sans"/>
                <a:ea typeface="DM Sans"/>
                <a:cs typeface="DM Sans"/>
                <a:sym typeface="DM Sans"/>
              </a:rPr>
              <a:t> sea el mismo que el </a:t>
            </a:r>
            <a:r>
              <a:rPr lang="en-GB" sz="1650">
                <a:solidFill>
                  <a:schemeClr val="dk1"/>
                </a:solidFill>
                <a:latin typeface="DM Sans"/>
                <a:ea typeface="DM Sans"/>
                <a:cs typeface="DM Sans"/>
                <a:sym typeface="DM Sans"/>
              </a:rPr>
              <a:t>número</a:t>
            </a:r>
            <a:r>
              <a:rPr lang="en-GB" sz="1650">
                <a:solidFill>
                  <a:schemeClr val="dk1"/>
                </a:solidFill>
                <a:latin typeface="DM Sans"/>
                <a:ea typeface="DM Sans"/>
                <a:cs typeface="DM Sans"/>
                <a:sym typeface="DM Sans"/>
              </a:rPr>
              <a:t> ganador. </a:t>
            </a:r>
            <a:endParaRPr sz="1650">
              <a:solidFill>
                <a:schemeClr val="dk1"/>
              </a:solidFill>
              <a:latin typeface="DM Sans"/>
              <a:ea typeface="DM Sans"/>
              <a:cs typeface="DM Sans"/>
              <a:sym typeface="DM Sans"/>
            </a:endParaRPr>
          </a:p>
          <a:p>
            <a:pPr indent="0" lvl="0" marL="0" rtl="0" algn="ctr">
              <a:lnSpc>
                <a:spcPct val="150000"/>
              </a:lnSpc>
              <a:spcBef>
                <a:spcPts val="1100"/>
              </a:spcBef>
              <a:spcAft>
                <a:spcPts val="1100"/>
              </a:spcAft>
              <a:buNone/>
            </a:pPr>
            <a:r>
              <a:rPr b="1" lang="en-GB" sz="1850">
                <a:solidFill>
                  <a:srgbClr val="FF0000"/>
                </a:solidFill>
                <a:latin typeface="DM Sans"/>
                <a:ea typeface="DM Sans"/>
                <a:cs typeface="DM Sans"/>
                <a:sym typeface="DM Sans"/>
              </a:rPr>
              <a:t>¡NECESITAMOS COMPARAR!</a:t>
            </a:r>
            <a:endParaRPr b="1" sz="1850">
              <a:solidFill>
                <a:srgbClr val="FF0000"/>
              </a:solidFill>
              <a:latin typeface="DM Sans"/>
              <a:ea typeface="DM Sans"/>
              <a:cs typeface="DM Sans"/>
              <a:sym typeface="DM Sans"/>
            </a:endParaRPr>
          </a:p>
        </p:txBody>
      </p:sp>
      <p:sp>
        <p:nvSpPr>
          <p:cNvPr id="252" name="Google Shape;252;p60"/>
          <p:cNvSpPr txBox="1"/>
          <p:nvPr/>
        </p:nvSpPr>
        <p:spPr>
          <a:xfrm>
            <a:off x="2031925" y="1924575"/>
            <a:ext cx="4755300" cy="1702800"/>
          </a:xfrm>
          <a:prstGeom prst="rect">
            <a:avLst/>
          </a:prstGeom>
          <a:solidFill>
            <a:srgbClr val="15151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500">
                <a:solidFill>
                  <a:schemeClr val="accent3"/>
                </a:solidFill>
                <a:latin typeface="Consolas"/>
                <a:ea typeface="Consolas"/>
                <a:cs typeface="Consolas"/>
                <a:sym typeface="Consolas"/>
              </a:rPr>
              <a:t>// si (evaluamos la condicion)</a:t>
            </a:r>
            <a:endParaRPr sz="15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nsolas"/>
                <a:ea typeface="Consolas"/>
                <a:cs typeface="Consolas"/>
                <a:sym typeface="Consolas"/>
              </a:rPr>
              <a:t>if</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numero </a:t>
            </a:r>
            <a:r>
              <a:rPr lang="en-GB" sz="1500">
                <a:solidFill>
                  <a:schemeClr val="accent3"/>
                </a:solidFill>
                <a:latin typeface="Consolas"/>
                <a:ea typeface="Consolas"/>
                <a:cs typeface="Consolas"/>
                <a:sym typeface="Consolas"/>
              </a:rPr>
              <a:t>[si/no]</a:t>
            </a: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chemeClr val="accent3"/>
                </a:solidFill>
                <a:latin typeface="Consolas"/>
                <a:ea typeface="Consolas"/>
                <a:cs typeface="Consolas"/>
                <a:sym typeface="Consolas"/>
              </a:rPr>
              <a:t>// bloque de código a ejecutar</a:t>
            </a:r>
            <a:endParaRPr sz="15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console</a:t>
            </a:r>
            <a:r>
              <a:rPr lang="en-GB" sz="1500">
                <a:solidFill>
                  <a:srgbClr val="F8F8F2"/>
                </a:solidFill>
                <a:latin typeface="Consolas"/>
                <a:ea typeface="Consolas"/>
                <a:cs typeface="Consolas"/>
                <a:sym typeface="Consolas"/>
              </a:rPr>
              <a:t>.</a:t>
            </a:r>
            <a:r>
              <a:rPr lang="en-GB" sz="1500">
                <a:solidFill>
                  <a:srgbClr val="50FA7B"/>
                </a:solidFill>
                <a:latin typeface="Consolas"/>
                <a:ea typeface="Consolas"/>
                <a:cs typeface="Consolas"/>
                <a:sym typeface="Consolas"/>
              </a:rPr>
              <a:t>log</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Ganaste la loteria 🤑</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a:t>
            </a:r>
            <a:endParaRPr sz="600">
              <a:solidFill>
                <a:srgbClr val="569CD6"/>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61"/>
          <p:cNvSpPr txBox="1"/>
          <p:nvPr/>
        </p:nvSpPr>
        <p:spPr>
          <a:xfrm>
            <a:off x="277275" y="646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La comparación en js (==)</a:t>
            </a:r>
            <a:endParaRPr b="1" sz="4000">
              <a:solidFill>
                <a:schemeClr val="dk1"/>
              </a:solidFill>
              <a:latin typeface="DM Sans"/>
              <a:ea typeface="DM Sans"/>
              <a:cs typeface="DM Sans"/>
              <a:sym typeface="DM Sans"/>
            </a:endParaRPr>
          </a:p>
        </p:txBody>
      </p:sp>
      <p:sp>
        <p:nvSpPr>
          <p:cNvPr id="258" name="Google Shape;258;p61"/>
          <p:cNvSpPr txBox="1"/>
          <p:nvPr/>
        </p:nvSpPr>
        <p:spPr>
          <a:xfrm>
            <a:off x="50525" y="699425"/>
            <a:ext cx="8954700" cy="4497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GB" sz="1550">
                <a:solidFill>
                  <a:schemeClr val="dk1"/>
                </a:solidFill>
                <a:latin typeface="DM Sans"/>
                <a:ea typeface="DM Sans"/>
                <a:cs typeface="DM Sans"/>
                <a:sym typeface="DM Sans"/>
              </a:rPr>
              <a:t>Se usa el signo ==</a:t>
            </a:r>
            <a:endParaRPr b="1" sz="1550">
              <a:solidFill>
                <a:schemeClr val="dk1"/>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n-GB" sz="1550">
                <a:solidFill>
                  <a:schemeClr val="dk1"/>
                </a:solidFill>
                <a:latin typeface="DM Sans"/>
                <a:ea typeface="DM Sans"/>
                <a:cs typeface="DM Sans"/>
                <a:sym typeface="DM Sans"/>
              </a:rPr>
              <a:t>Para nuestro programa del número ganador de la loteria, tenemos que comparar si el número de nuestro participante es IGUAL al </a:t>
            </a:r>
            <a:r>
              <a:rPr lang="en-GB" sz="1550">
                <a:solidFill>
                  <a:schemeClr val="dk1"/>
                </a:solidFill>
                <a:latin typeface="DM Sans"/>
                <a:ea typeface="DM Sans"/>
                <a:cs typeface="DM Sans"/>
                <a:sym typeface="DM Sans"/>
              </a:rPr>
              <a:t>número</a:t>
            </a:r>
            <a:r>
              <a:rPr lang="en-GB" sz="1550">
                <a:solidFill>
                  <a:schemeClr val="dk1"/>
                </a:solidFill>
                <a:latin typeface="DM Sans"/>
                <a:ea typeface="DM Sans"/>
                <a:cs typeface="DM Sans"/>
                <a:sym typeface="DM Sans"/>
              </a:rPr>
              <a:t> ganador de la loteria</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n-GB" sz="1550">
                <a:solidFill>
                  <a:schemeClr val="dk1"/>
                </a:solidFill>
                <a:latin typeface="DM Sans"/>
                <a:ea typeface="DM Sans"/>
                <a:cs typeface="DM Sans"/>
                <a:sym typeface="DM Sans"/>
              </a:rPr>
              <a:t>Hay que tener en cuenta que </a:t>
            </a:r>
            <a:r>
              <a:rPr b="1" lang="en-GB" sz="1550">
                <a:solidFill>
                  <a:srgbClr val="C678DD"/>
                </a:solidFill>
                <a:latin typeface="DM Sans"/>
                <a:ea typeface="DM Sans"/>
                <a:cs typeface="DM Sans"/>
                <a:sym typeface="DM Sans"/>
              </a:rPr>
              <a:t>numero == 12345 </a:t>
            </a:r>
            <a:r>
              <a:rPr lang="en-GB" sz="1550">
                <a:solidFill>
                  <a:schemeClr val="dk1"/>
                </a:solidFill>
                <a:latin typeface="DM Sans"/>
                <a:ea typeface="DM Sans"/>
                <a:cs typeface="DM Sans"/>
                <a:sym typeface="DM Sans"/>
              </a:rPr>
              <a:t>es una pregunta, podríamos traducir como, ¿Es el número guardado en la variable número igual a 12345? De aquí solo pueden salir dos respuestas, cuales son? 🤔</a:t>
            </a:r>
            <a:endParaRPr sz="1550">
              <a:solidFill>
                <a:schemeClr val="dk1"/>
              </a:solidFill>
              <a:latin typeface="DM Sans"/>
              <a:ea typeface="DM Sans"/>
              <a:cs typeface="DM Sans"/>
              <a:sym typeface="DM Sans"/>
            </a:endParaRPr>
          </a:p>
          <a:p>
            <a:pPr indent="0" lvl="0" marL="0" rtl="0" algn="ctr">
              <a:lnSpc>
                <a:spcPct val="100000"/>
              </a:lnSpc>
              <a:spcBef>
                <a:spcPts val="1000"/>
              </a:spcBef>
              <a:spcAft>
                <a:spcPts val="0"/>
              </a:spcAft>
              <a:buNone/>
            </a:pPr>
            <a:r>
              <a:rPr b="1" lang="en-GB" sz="1550" u="sng">
                <a:solidFill>
                  <a:schemeClr val="dk1"/>
                </a:solidFill>
                <a:latin typeface="DM Sans"/>
                <a:ea typeface="DM Sans"/>
                <a:cs typeface="DM Sans"/>
                <a:sym typeface="DM Sans"/>
              </a:rPr>
              <a:t>El resultado de una comparación es un booleano</a:t>
            </a:r>
            <a:endParaRPr b="1" sz="1550" u="sng">
              <a:solidFill>
                <a:schemeClr val="dk1"/>
              </a:solidFill>
              <a:latin typeface="DM Sans"/>
              <a:ea typeface="DM Sans"/>
              <a:cs typeface="DM Sans"/>
              <a:sym typeface="DM Sans"/>
            </a:endParaRPr>
          </a:p>
          <a:p>
            <a:pPr indent="0" lvl="0" marL="0" rtl="0" algn="ctr">
              <a:lnSpc>
                <a:spcPct val="100000"/>
              </a:lnSpc>
              <a:spcBef>
                <a:spcPts val="1000"/>
              </a:spcBef>
              <a:spcAft>
                <a:spcPts val="0"/>
              </a:spcAft>
              <a:buNone/>
            </a:pPr>
            <a:r>
              <a:rPr b="1" lang="en-GB" sz="1550">
                <a:solidFill>
                  <a:srgbClr val="CC0000"/>
                </a:solidFill>
                <a:latin typeface="DM Sans"/>
                <a:ea typeface="DM Sans"/>
                <a:cs typeface="DM Sans"/>
                <a:sym typeface="DM Sans"/>
              </a:rPr>
              <a:t>Cabe destacar que hay que prestar atención a no confundir ‘==’ con ‘=’ porque implican distintas cosas.</a:t>
            </a:r>
            <a:endParaRPr sz="1550">
              <a:solidFill>
                <a:schemeClr val="dk1"/>
              </a:solidFill>
              <a:latin typeface="DM Sans"/>
              <a:ea typeface="DM Sans"/>
              <a:cs typeface="DM Sans"/>
              <a:sym typeface="DM Sans"/>
            </a:endParaRPr>
          </a:p>
        </p:txBody>
      </p:sp>
      <p:sp>
        <p:nvSpPr>
          <p:cNvPr id="259" name="Google Shape;259;p61"/>
          <p:cNvSpPr txBox="1"/>
          <p:nvPr/>
        </p:nvSpPr>
        <p:spPr>
          <a:xfrm>
            <a:off x="2557300" y="1881800"/>
            <a:ext cx="4322100" cy="1450500"/>
          </a:xfrm>
          <a:prstGeom prst="rect">
            <a:avLst/>
          </a:prstGeom>
          <a:solidFill>
            <a:srgbClr val="15151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300">
                <a:solidFill>
                  <a:schemeClr val="accent3"/>
                </a:solidFill>
                <a:latin typeface="Consolas"/>
                <a:ea typeface="Consolas"/>
                <a:cs typeface="Consolas"/>
                <a:sym typeface="Consolas"/>
              </a:rPr>
              <a:t>// si (evaluamos la condicion)</a:t>
            </a:r>
            <a:endParaRPr sz="13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if</a:t>
            </a:r>
            <a:r>
              <a:rPr lang="en-GB" sz="1300">
                <a:solidFill>
                  <a:srgbClr val="F8F8F2"/>
                </a:solidFill>
                <a:latin typeface="Consolas"/>
                <a:ea typeface="Consolas"/>
                <a:cs typeface="Consolas"/>
                <a:sym typeface="Consolas"/>
              </a:rPr>
              <a:t> (</a:t>
            </a:r>
            <a:r>
              <a:rPr lang="en-GB" sz="1300">
                <a:solidFill>
                  <a:srgbClr val="BD93F9"/>
                </a:solidFill>
                <a:latin typeface="Consolas"/>
                <a:ea typeface="Consolas"/>
                <a:cs typeface="Consolas"/>
                <a:sym typeface="Consolas"/>
              </a:rPr>
              <a:t>numero == 12345</a:t>
            </a:r>
            <a:r>
              <a:rPr lang="en-GB" sz="1300">
                <a:solidFill>
                  <a:srgbClr val="F8F8F2"/>
                </a:solidFill>
                <a:latin typeface="Consolas"/>
                <a:ea typeface="Consolas"/>
                <a:cs typeface="Consolas"/>
                <a:sym typeface="Consolas"/>
              </a:rPr>
              <a:t>) {</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chemeClr val="accent3"/>
                </a:solidFill>
                <a:latin typeface="Consolas"/>
                <a:ea typeface="Consolas"/>
                <a:cs typeface="Consolas"/>
                <a:sym typeface="Consolas"/>
              </a:rPr>
              <a:t>// bloque de código a ejecutar</a:t>
            </a:r>
            <a:endParaRPr sz="13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BD93F9"/>
                </a:solidFill>
                <a:latin typeface="Consolas"/>
                <a:ea typeface="Consolas"/>
                <a:cs typeface="Consolas"/>
                <a:sym typeface="Consolas"/>
              </a:rPr>
              <a:t>console</a:t>
            </a:r>
            <a:r>
              <a:rPr lang="en-GB" sz="1300">
                <a:solidFill>
                  <a:srgbClr val="F8F8F2"/>
                </a:solidFill>
                <a:latin typeface="Consolas"/>
                <a:ea typeface="Consolas"/>
                <a:cs typeface="Consolas"/>
                <a:sym typeface="Consolas"/>
              </a:rPr>
              <a:t>.</a:t>
            </a:r>
            <a:r>
              <a:rPr lang="en-GB" sz="1300">
                <a:solidFill>
                  <a:srgbClr val="50FA7B"/>
                </a:solidFill>
                <a:latin typeface="Consolas"/>
                <a:ea typeface="Consolas"/>
                <a:cs typeface="Consolas"/>
                <a:sym typeface="Consolas"/>
              </a:rPr>
              <a:t>log</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Ganaste la loteria 🤑</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a:t>
            </a:r>
            <a:endParaRPr sz="400">
              <a:solidFill>
                <a:srgbClr val="569CD6"/>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62"/>
          <p:cNvSpPr txBox="1"/>
          <p:nvPr/>
        </p:nvSpPr>
        <p:spPr>
          <a:xfrm>
            <a:off x="349850" y="2695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Y yo les pregunto . . . ☝🤓</a:t>
            </a:r>
            <a:endParaRPr b="1" sz="4000">
              <a:solidFill>
                <a:schemeClr val="dk1"/>
              </a:solidFill>
              <a:latin typeface="DM Sans"/>
              <a:ea typeface="DM Sans"/>
              <a:cs typeface="DM Sans"/>
              <a:sym typeface="DM Sans"/>
            </a:endParaRPr>
          </a:p>
        </p:txBody>
      </p:sp>
      <p:sp>
        <p:nvSpPr>
          <p:cNvPr id="265" name="Google Shape;265;p62"/>
          <p:cNvSpPr txBox="1"/>
          <p:nvPr/>
        </p:nvSpPr>
        <p:spPr>
          <a:xfrm>
            <a:off x="398450" y="2181450"/>
            <a:ext cx="8223600" cy="1480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GB" sz="2250">
                <a:solidFill>
                  <a:schemeClr val="dk1"/>
                </a:solidFill>
                <a:latin typeface="DM Sans"/>
                <a:ea typeface="DM Sans"/>
                <a:cs typeface="DM Sans"/>
                <a:sym typeface="DM Sans"/>
              </a:rPr>
              <a:t>Siendo js un lenguaje de </a:t>
            </a:r>
            <a:r>
              <a:rPr lang="en-GB" sz="2250">
                <a:solidFill>
                  <a:schemeClr val="dk1"/>
                </a:solidFill>
                <a:latin typeface="DM Sans"/>
                <a:ea typeface="DM Sans"/>
                <a:cs typeface="DM Sans"/>
                <a:sym typeface="DM Sans"/>
              </a:rPr>
              <a:t>programación</a:t>
            </a:r>
            <a:r>
              <a:rPr lang="en-GB" sz="2250">
                <a:solidFill>
                  <a:schemeClr val="dk1"/>
                </a:solidFill>
                <a:latin typeface="DM Sans"/>
                <a:ea typeface="DM Sans"/>
                <a:cs typeface="DM Sans"/>
                <a:sym typeface="DM Sans"/>
              </a:rPr>
              <a:t> tan flexible,</a:t>
            </a:r>
            <a:endParaRPr sz="2250">
              <a:solidFill>
                <a:schemeClr val="dk1"/>
              </a:solidFill>
              <a:latin typeface="DM Sans"/>
              <a:ea typeface="DM Sans"/>
              <a:cs typeface="DM Sans"/>
              <a:sym typeface="DM Sans"/>
            </a:endParaRPr>
          </a:p>
          <a:p>
            <a:pPr indent="0" lvl="0" marL="0" rtl="0" algn="ctr">
              <a:lnSpc>
                <a:spcPct val="100000"/>
              </a:lnSpc>
              <a:spcBef>
                <a:spcPts val="1000"/>
              </a:spcBef>
              <a:spcAft>
                <a:spcPts val="0"/>
              </a:spcAft>
              <a:buNone/>
            </a:pPr>
            <a:r>
              <a:rPr b="1" lang="en-GB" sz="2250">
                <a:solidFill>
                  <a:srgbClr val="83AEFB"/>
                </a:solidFill>
                <a:latin typeface="DM Sans"/>
                <a:ea typeface="DM Sans"/>
                <a:cs typeface="DM Sans"/>
                <a:sym typeface="DM Sans"/>
              </a:rPr>
              <a:t>12345</a:t>
            </a:r>
            <a:r>
              <a:rPr b="1" lang="en-GB" sz="2250">
                <a:solidFill>
                  <a:schemeClr val="dk1"/>
                </a:solidFill>
                <a:latin typeface="DM Sans"/>
                <a:ea typeface="DM Sans"/>
                <a:cs typeface="DM Sans"/>
                <a:sym typeface="DM Sans"/>
              </a:rPr>
              <a:t> == </a:t>
            </a:r>
            <a:r>
              <a:rPr b="1" lang="en-GB" sz="2250">
                <a:solidFill>
                  <a:schemeClr val="accent4"/>
                </a:solidFill>
                <a:latin typeface="DM Sans"/>
                <a:ea typeface="DM Sans"/>
                <a:cs typeface="DM Sans"/>
                <a:sym typeface="DM Sans"/>
              </a:rPr>
              <a:t>“12345”</a:t>
            </a:r>
            <a:r>
              <a:rPr lang="en-GB" sz="2250">
                <a:solidFill>
                  <a:schemeClr val="accent4"/>
                </a:solidFill>
                <a:latin typeface="DM Sans"/>
                <a:ea typeface="DM Sans"/>
                <a:cs typeface="DM Sans"/>
                <a:sym typeface="DM Sans"/>
              </a:rPr>
              <a:t> </a:t>
            </a:r>
            <a:endParaRPr sz="2250">
              <a:solidFill>
                <a:schemeClr val="accent4"/>
              </a:solidFill>
              <a:latin typeface="DM Sans"/>
              <a:ea typeface="DM Sans"/>
              <a:cs typeface="DM Sans"/>
              <a:sym typeface="DM Sans"/>
            </a:endParaRPr>
          </a:p>
          <a:p>
            <a:pPr indent="0" lvl="0" marL="0" rtl="0" algn="ctr">
              <a:lnSpc>
                <a:spcPct val="100000"/>
              </a:lnSpc>
              <a:spcBef>
                <a:spcPts val="1000"/>
              </a:spcBef>
              <a:spcAft>
                <a:spcPts val="1000"/>
              </a:spcAft>
              <a:buNone/>
            </a:pPr>
            <a:r>
              <a:rPr lang="en-GB" sz="2250">
                <a:solidFill>
                  <a:schemeClr val="dk1"/>
                </a:solidFill>
                <a:latin typeface="DM Sans"/>
                <a:ea typeface="DM Sans"/>
                <a:cs typeface="DM Sans"/>
                <a:sym typeface="DM Sans"/>
              </a:rPr>
              <a:t>me dara true o false?</a:t>
            </a:r>
            <a:endParaRPr sz="22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63"/>
          <p:cNvSpPr txBox="1"/>
          <p:nvPr/>
        </p:nvSpPr>
        <p:spPr>
          <a:xfrm>
            <a:off x="473350" y="1908175"/>
            <a:ext cx="81411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t/>
            </a:r>
            <a:endParaRPr sz="1350">
              <a:solidFill>
                <a:schemeClr val="dk1"/>
              </a:solidFill>
              <a:highlight>
                <a:srgbClr val="EAFF6A"/>
              </a:highlight>
              <a:latin typeface="DM Sans"/>
              <a:ea typeface="DM Sans"/>
              <a:cs typeface="DM Sans"/>
              <a:sym typeface="DM Sans"/>
            </a:endParaRPr>
          </a:p>
        </p:txBody>
      </p:sp>
      <p:graphicFrame>
        <p:nvGraphicFramePr>
          <p:cNvPr id="271" name="Google Shape;271;p63"/>
          <p:cNvGraphicFramePr/>
          <p:nvPr/>
        </p:nvGraphicFramePr>
        <p:xfrm>
          <a:off x="879150" y="211350"/>
          <a:ext cx="3000000" cy="3000000"/>
        </p:xfrm>
        <a:graphic>
          <a:graphicData uri="http://schemas.openxmlformats.org/drawingml/2006/table">
            <a:tbl>
              <a:tblPr>
                <a:noFill/>
                <a:tableStyleId>{9666CA12-1B37-4B31-96FA-CDDDA2859EED}</a:tableStyleId>
              </a:tblPr>
              <a:tblGrid>
                <a:gridCol w="1285850"/>
                <a:gridCol w="2431900"/>
                <a:gridCol w="1578300"/>
                <a:gridCol w="1578300"/>
              </a:tblGrid>
              <a:tr h="832525">
                <a:tc>
                  <a:txBody>
                    <a:bodyPr/>
                    <a:lstStyle/>
                    <a:p>
                      <a:pPr indent="0" lvl="0" marL="0" rtl="0" algn="ctr">
                        <a:spcBef>
                          <a:spcPts val="0"/>
                        </a:spcBef>
                        <a:spcAft>
                          <a:spcPts val="0"/>
                        </a:spcAft>
                        <a:buNone/>
                      </a:pPr>
                      <a:r>
                        <a:rPr lang="en-GB" sz="1600">
                          <a:solidFill>
                            <a:schemeClr val="dk1"/>
                          </a:solidFill>
                          <a:latin typeface="Anton"/>
                          <a:ea typeface="Anton"/>
                          <a:cs typeface="Anton"/>
                          <a:sym typeface="Anton"/>
                        </a:rPr>
                        <a:t>OPERADOR</a:t>
                      </a:r>
                      <a:endParaRPr sz="1600">
                        <a:solidFill>
                          <a:schemeClr val="dk1"/>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c>
                  <a:txBody>
                    <a:bodyPr/>
                    <a:lstStyle/>
                    <a:p>
                      <a:pPr indent="0" lvl="0" marL="0" rtl="0" algn="ctr">
                        <a:spcBef>
                          <a:spcPts val="0"/>
                        </a:spcBef>
                        <a:spcAft>
                          <a:spcPts val="0"/>
                        </a:spcAft>
                        <a:buNone/>
                      </a:pPr>
                      <a:r>
                        <a:rPr lang="en-GB" sz="1600">
                          <a:solidFill>
                            <a:schemeClr val="dk1"/>
                          </a:solidFill>
                          <a:latin typeface="Anton"/>
                          <a:ea typeface="Anton"/>
                          <a:cs typeface="Anton"/>
                          <a:sym typeface="Anton"/>
                        </a:rPr>
                        <a:t>DESCRIPCIÓN</a:t>
                      </a:r>
                      <a:endParaRPr sz="1600">
                        <a:solidFill>
                          <a:schemeClr val="dk1"/>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c gridSpan="2">
                  <a:txBody>
                    <a:bodyPr/>
                    <a:lstStyle/>
                    <a:p>
                      <a:pPr indent="0" lvl="0" marL="0" rtl="0" algn="ctr">
                        <a:spcBef>
                          <a:spcPts val="0"/>
                        </a:spcBef>
                        <a:spcAft>
                          <a:spcPts val="0"/>
                        </a:spcAft>
                        <a:buNone/>
                      </a:pPr>
                      <a:r>
                        <a:rPr lang="en-GB" sz="1600">
                          <a:solidFill>
                            <a:schemeClr val="dk1"/>
                          </a:solidFill>
                          <a:latin typeface="Anton"/>
                          <a:ea typeface="Anton"/>
                          <a:cs typeface="Anton"/>
                          <a:sym typeface="Anton"/>
                        </a:rPr>
                        <a:t>EJEMPLO</a:t>
                      </a:r>
                      <a:endParaRPr sz="1600">
                        <a:solidFill>
                          <a:schemeClr val="dk1"/>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c hMerge="1"/>
              </a:tr>
              <a:tr h="457750">
                <a:tc>
                  <a:txBody>
                    <a:bodyPr/>
                    <a:lstStyle/>
                    <a:p>
                      <a:pPr indent="0" lvl="0" marL="0" rtl="0" algn="ctr">
                        <a:spcBef>
                          <a:spcPts val="0"/>
                        </a:spcBef>
                        <a:spcAft>
                          <a:spcPts val="0"/>
                        </a:spcAft>
                        <a:buNone/>
                      </a:pP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Es igual</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a == b</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‘3’ == 3</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750">
                <a:tc>
                  <a:txBody>
                    <a:bodyPr/>
                    <a:lstStyle/>
                    <a:p>
                      <a:pPr indent="0" lvl="0" marL="0" rtl="0" algn="ctr">
                        <a:spcBef>
                          <a:spcPts val="0"/>
                        </a:spcBef>
                        <a:spcAft>
                          <a:spcPts val="0"/>
                        </a:spcAft>
                        <a:buNone/>
                      </a:pP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Es </a:t>
                      </a:r>
                      <a:r>
                        <a:rPr b="1" lang="en-GB">
                          <a:solidFill>
                            <a:srgbClr val="FF0000"/>
                          </a:solidFill>
                          <a:latin typeface="Helvetica Neue"/>
                          <a:ea typeface="Helvetica Neue"/>
                          <a:cs typeface="Helvetica Neue"/>
                          <a:sym typeface="Helvetica Neue"/>
                        </a:rPr>
                        <a:t>estrictamente</a:t>
                      </a:r>
                      <a:r>
                        <a:rPr b="1" lang="en-GB">
                          <a:latin typeface="Helvetica Neue"/>
                          <a:ea typeface="Helvetica Neue"/>
                          <a:cs typeface="Helvetica Neue"/>
                          <a:sym typeface="Helvetica Neue"/>
                        </a:rPr>
                        <a:t> </a:t>
                      </a:r>
                      <a:r>
                        <a:rPr lang="en-GB">
                          <a:latin typeface="Helvetica Neue"/>
                          <a:ea typeface="Helvetica Neue"/>
                          <a:cs typeface="Helvetica Neue"/>
                          <a:sym typeface="Helvetica Neue"/>
                        </a:rPr>
                        <a:t>igual</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a === b</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dk1"/>
                          </a:solidFill>
                          <a:latin typeface="Helvetica Neue"/>
                          <a:ea typeface="Helvetica Neue"/>
                          <a:cs typeface="Helvetica Neue"/>
                          <a:sym typeface="Helvetica Neue"/>
                        </a:rPr>
                        <a:t>‘3’ === 3</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750">
                <a:tc>
                  <a:txBody>
                    <a:bodyPr/>
                    <a:lstStyle/>
                    <a:p>
                      <a:pPr indent="0" lvl="0" marL="0" rtl="0" algn="ctr">
                        <a:spcBef>
                          <a:spcPts val="0"/>
                        </a:spcBef>
                        <a:spcAft>
                          <a:spcPts val="0"/>
                        </a:spcAft>
                        <a:buNone/>
                      </a:pP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Es distinto</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a != b</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‘Rulo’ != ‘rulo’</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750">
                <a:tc>
                  <a:txBody>
                    <a:bodyPr/>
                    <a:lstStyle/>
                    <a:p>
                      <a:pPr indent="0" lvl="0" marL="0" rtl="0" algn="ctr">
                        <a:spcBef>
                          <a:spcPts val="0"/>
                        </a:spcBef>
                        <a:spcAft>
                          <a:spcPts val="0"/>
                        </a:spcAft>
                        <a:buNone/>
                      </a:pP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Es </a:t>
                      </a:r>
                      <a:r>
                        <a:rPr b="1" lang="en-GB">
                          <a:solidFill>
                            <a:srgbClr val="FF0000"/>
                          </a:solidFill>
                          <a:latin typeface="Helvetica Neue"/>
                          <a:ea typeface="Helvetica Neue"/>
                          <a:cs typeface="Helvetica Neue"/>
                          <a:sym typeface="Helvetica Neue"/>
                        </a:rPr>
                        <a:t>estrictamente</a:t>
                      </a:r>
                      <a:r>
                        <a:rPr b="1" lang="en-GB">
                          <a:latin typeface="Helvetica Neue"/>
                          <a:ea typeface="Helvetica Neue"/>
                          <a:cs typeface="Helvetica Neue"/>
                          <a:sym typeface="Helvetica Neue"/>
                        </a:rPr>
                        <a:t> </a:t>
                      </a:r>
                      <a:r>
                        <a:rPr lang="en-GB">
                          <a:latin typeface="Helvetica Neue"/>
                          <a:ea typeface="Helvetica Neue"/>
                          <a:cs typeface="Helvetica Neue"/>
                          <a:sym typeface="Helvetica Neue"/>
                        </a:rPr>
                        <a:t>distinto</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a != b</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‘3’ !== 3</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2725">
                <a:tc>
                  <a:txBody>
                    <a:bodyPr/>
                    <a:lstStyle/>
                    <a:p>
                      <a:pPr indent="0" lvl="0" marL="0" rtl="0" algn="ctr">
                        <a:spcBef>
                          <a:spcPts val="0"/>
                        </a:spcBef>
                        <a:spcAft>
                          <a:spcPts val="0"/>
                        </a:spcAft>
                        <a:buNone/>
                      </a:pPr>
                      <a:r>
                        <a:rPr lang="en-GB">
                          <a:latin typeface="Helvetica Neue"/>
                          <a:ea typeface="Helvetica Neue"/>
                          <a:cs typeface="Helvetica Neue"/>
                          <a:sym typeface="Helvetica Neue"/>
                        </a:rPr>
                        <a:t>&lt;</a:t>
                      </a:r>
                      <a:endParaRPr baseline="-25000" sz="2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Menor que</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a &lt; b</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5 &lt; 10</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3550">
                <a:tc>
                  <a:txBody>
                    <a:bodyPr/>
                    <a:lstStyle/>
                    <a:p>
                      <a:pPr indent="0" lvl="0" marL="0" rtl="0" algn="ctr">
                        <a:spcBef>
                          <a:spcPts val="0"/>
                        </a:spcBef>
                        <a:spcAft>
                          <a:spcPts val="0"/>
                        </a:spcAft>
                        <a:buNone/>
                      </a:pPr>
                      <a:r>
                        <a:rPr lang="en-GB">
                          <a:latin typeface="Helvetica Neue"/>
                          <a:ea typeface="Helvetica Neue"/>
                          <a:cs typeface="Helvetica Neue"/>
                          <a:sym typeface="Helvetica Neue"/>
                        </a:rPr>
                        <a:t>&gt;</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Mayor que</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a &gt; b</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‘a’ &gt; ‘c’</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3825">
                <a:tc>
                  <a:txBody>
                    <a:bodyPr/>
                    <a:lstStyle/>
                    <a:p>
                      <a:pPr indent="0" lvl="0" marL="0" rtl="0" algn="ctr">
                        <a:spcBef>
                          <a:spcPts val="0"/>
                        </a:spcBef>
                        <a:spcAft>
                          <a:spcPts val="0"/>
                        </a:spcAft>
                        <a:buNone/>
                      </a:pPr>
                      <a:r>
                        <a:rPr lang="en-GB">
                          <a:latin typeface="Helvetica Neue"/>
                          <a:ea typeface="Helvetica Neue"/>
                          <a:cs typeface="Helvetica Neue"/>
                          <a:sym typeface="Helvetica Neue"/>
                        </a:rPr>
                        <a:t>&lt;=</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Menor o igual que</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a &lt;= b</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15 &lt;= 15</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4675">
                <a:tc>
                  <a:txBody>
                    <a:bodyPr/>
                    <a:lstStyle/>
                    <a:p>
                      <a:pPr indent="0" lvl="0" marL="0" rtl="0" algn="ctr">
                        <a:spcBef>
                          <a:spcPts val="0"/>
                        </a:spcBef>
                        <a:spcAft>
                          <a:spcPts val="0"/>
                        </a:spcAft>
                        <a:buNone/>
                      </a:pPr>
                      <a:r>
                        <a:rPr lang="en-GB">
                          <a:latin typeface="Helvetica Neue"/>
                          <a:ea typeface="Helvetica Neue"/>
                          <a:cs typeface="Helvetica Neue"/>
                          <a:sym typeface="Helvetica Neue"/>
                        </a:rPr>
                        <a:t>&gt;=</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Mayor o igual que</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a &gt;= b</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16.0001 &gt;= 16</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64"/>
          <p:cNvSpPr txBox="1"/>
          <p:nvPr/>
        </p:nvSpPr>
        <p:spPr>
          <a:xfrm>
            <a:off x="229175" y="1107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Practiquemos un poco 💪</a:t>
            </a:r>
            <a:endParaRPr b="1" sz="4000">
              <a:solidFill>
                <a:schemeClr val="dk1"/>
              </a:solidFill>
              <a:latin typeface="DM Sans"/>
              <a:ea typeface="DM Sans"/>
              <a:cs typeface="DM Sans"/>
              <a:sym typeface="DM Sans"/>
            </a:endParaRPr>
          </a:p>
        </p:txBody>
      </p:sp>
      <p:sp>
        <p:nvSpPr>
          <p:cNvPr id="277" name="Google Shape;277;p64"/>
          <p:cNvSpPr txBox="1"/>
          <p:nvPr/>
        </p:nvSpPr>
        <p:spPr>
          <a:xfrm>
            <a:off x="229175" y="1182225"/>
            <a:ext cx="8550900" cy="3486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2150">
                <a:solidFill>
                  <a:schemeClr val="dk1"/>
                </a:solidFill>
                <a:latin typeface="DM Sans"/>
                <a:ea typeface="DM Sans"/>
                <a:cs typeface="DM Sans"/>
                <a:sym typeface="DM Sans"/>
              </a:rPr>
              <a:t>Armar un programa de la </a:t>
            </a:r>
            <a:r>
              <a:rPr lang="en-GB" sz="2150">
                <a:solidFill>
                  <a:schemeClr val="dk1"/>
                </a:solidFill>
                <a:latin typeface="DM Sans"/>
                <a:ea typeface="DM Sans"/>
                <a:cs typeface="DM Sans"/>
                <a:sym typeface="DM Sans"/>
              </a:rPr>
              <a:t>lotería</a:t>
            </a:r>
            <a:r>
              <a:rPr lang="en-GB" sz="2150">
                <a:solidFill>
                  <a:schemeClr val="dk1"/>
                </a:solidFill>
                <a:latin typeface="DM Sans"/>
                <a:ea typeface="DM Sans"/>
                <a:cs typeface="DM Sans"/>
                <a:sym typeface="DM Sans"/>
              </a:rPr>
              <a:t> </a:t>
            </a:r>
            <a:endParaRPr sz="2150">
              <a:solidFill>
                <a:schemeClr val="dk1"/>
              </a:solidFill>
              <a:latin typeface="DM Sans"/>
              <a:ea typeface="DM Sans"/>
              <a:cs typeface="DM Sans"/>
              <a:sym typeface="DM Sans"/>
            </a:endParaRPr>
          </a:p>
          <a:p>
            <a:pPr indent="-377825" lvl="0" marL="914400" rtl="0" algn="l">
              <a:lnSpc>
                <a:spcPct val="100000"/>
              </a:lnSpc>
              <a:spcBef>
                <a:spcPts val="1000"/>
              </a:spcBef>
              <a:spcAft>
                <a:spcPts val="0"/>
              </a:spcAft>
              <a:buClr>
                <a:schemeClr val="accent5"/>
              </a:buClr>
              <a:buSzPts val="2350"/>
              <a:buFont typeface="DM Sans"/>
              <a:buAutoNum type="arabicPeriod"/>
            </a:pPr>
            <a:r>
              <a:rPr lang="en-GB" sz="2150">
                <a:solidFill>
                  <a:schemeClr val="dk1"/>
                </a:solidFill>
                <a:latin typeface="DM Sans"/>
                <a:ea typeface="DM Sans"/>
                <a:cs typeface="DM Sans"/>
                <a:sym typeface="DM Sans"/>
              </a:rPr>
              <a:t>Se declara una constante que es el </a:t>
            </a:r>
            <a:r>
              <a:rPr lang="en-GB" sz="2150">
                <a:solidFill>
                  <a:schemeClr val="dk1"/>
                </a:solidFill>
                <a:latin typeface="DM Sans"/>
                <a:ea typeface="DM Sans"/>
                <a:cs typeface="DM Sans"/>
                <a:sym typeface="DM Sans"/>
              </a:rPr>
              <a:t>número</a:t>
            </a:r>
            <a:r>
              <a:rPr lang="en-GB" sz="2150">
                <a:solidFill>
                  <a:schemeClr val="dk1"/>
                </a:solidFill>
                <a:latin typeface="DM Sans"/>
                <a:ea typeface="DM Sans"/>
                <a:cs typeface="DM Sans"/>
                <a:sym typeface="DM Sans"/>
              </a:rPr>
              <a:t> ganador</a:t>
            </a:r>
            <a:endParaRPr sz="2150">
              <a:solidFill>
                <a:schemeClr val="dk1"/>
              </a:solidFill>
              <a:latin typeface="DM Sans"/>
              <a:ea typeface="DM Sans"/>
              <a:cs typeface="DM Sans"/>
              <a:sym typeface="DM Sans"/>
            </a:endParaRPr>
          </a:p>
          <a:p>
            <a:pPr indent="-377825" lvl="0" marL="914400" rtl="0" algn="l">
              <a:lnSpc>
                <a:spcPct val="100000"/>
              </a:lnSpc>
              <a:spcBef>
                <a:spcPts val="0"/>
              </a:spcBef>
              <a:spcAft>
                <a:spcPts val="0"/>
              </a:spcAft>
              <a:buClr>
                <a:schemeClr val="accent5"/>
              </a:buClr>
              <a:buSzPts val="2350"/>
              <a:buFont typeface="DM Sans"/>
              <a:buAutoNum type="arabicPeriod"/>
            </a:pPr>
            <a:r>
              <a:rPr lang="en-GB" sz="2150">
                <a:solidFill>
                  <a:schemeClr val="dk1"/>
                </a:solidFill>
                <a:latin typeface="DM Sans"/>
                <a:ea typeface="DM Sans"/>
                <a:cs typeface="DM Sans"/>
                <a:sym typeface="DM Sans"/>
              </a:rPr>
              <a:t>Se pide al usuario su </a:t>
            </a:r>
            <a:r>
              <a:rPr lang="en-GB" sz="2150">
                <a:solidFill>
                  <a:schemeClr val="dk1"/>
                </a:solidFill>
                <a:latin typeface="DM Sans"/>
                <a:ea typeface="DM Sans"/>
                <a:cs typeface="DM Sans"/>
                <a:sym typeface="DM Sans"/>
              </a:rPr>
              <a:t>número</a:t>
            </a:r>
            <a:r>
              <a:rPr lang="en-GB" sz="2150">
                <a:solidFill>
                  <a:schemeClr val="dk1"/>
                </a:solidFill>
                <a:latin typeface="DM Sans"/>
                <a:ea typeface="DM Sans"/>
                <a:cs typeface="DM Sans"/>
                <a:sym typeface="DM Sans"/>
              </a:rPr>
              <a:t> de ticket</a:t>
            </a:r>
            <a:endParaRPr sz="2150">
              <a:solidFill>
                <a:schemeClr val="dk1"/>
              </a:solidFill>
              <a:latin typeface="DM Sans"/>
              <a:ea typeface="DM Sans"/>
              <a:cs typeface="DM Sans"/>
              <a:sym typeface="DM Sans"/>
            </a:endParaRPr>
          </a:p>
          <a:p>
            <a:pPr indent="-377825" lvl="0" marL="914400" rtl="0" algn="l">
              <a:lnSpc>
                <a:spcPct val="100000"/>
              </a:lnSpc>
              <a:spcBef>
                <a:spcPts val="0"/>
              </a:spcBef>
              <a:spcAft>
                <a:spcPts val="0"/>
              </a:spcAft>
              <a:buClr>
                <a:schemeClr val="accent5"/>
              </a:buClr>
              <a:buSzPts val="2350"/>
              <a:buFont typeface="DM Sans"/>
              <a:buAutoNum type="arabicPeriod"/>
            </a:pPr>
            <a:r>
              <a:rPr lang="en-GB" sz="2150">
                <a:solidFill>
                  <a:schemeClr val="dk1"/>
                </a:solidFill>
                <a:latin typeface="DM Sans"/>
                <a:ea typeface="DM Sans"/>
                <a:cs typeface="DM Sans"/>
                <a:sym typeface="DM Sans"/>
              </a:rPr>
              <a:t>El programa debe decirle al usuario a </a:t>
            </a:r>
            <a:r>
              <a:rPr lang="en-GB" sz="2150">
                <a:solidFill>
                  <a:schemeClr val="dk1"/>
                </a:solidFill>
                <a:latin typeface="DM Sans"/>
                <a:ea typeface="DM Sans"/>
                <a:cs typeface="DM Sans"/>
                <a:sym typeface="DM Sans"/>
              </a:rPr>
              <a:t>través</a:t>
            </a:r>
            <a:r>
              <a:rPr lang="en-GB" sz="2150">
                <a:solidFill>
                  <a:schemeClr val="dk1"/>
                </a:solidFill>
                <a:latin typeface="DM Sans"/>
                <a:ea typeface="DM Sans"/>
                <a:cs typeface="DM Sans"/>
                <a:sym typeface="DM Sans"/>
              </a:rPr>
              <a:t> de un alert si es ganador</a:t>
            </a:r>
            <a:endParaRPr sz="2150">
              <a:solidFill>
                <a:schemeClr val="dk1"/>
              </a:solidFill>
              <a:latin typeface="DM Sans"/>
              <a:ea typeface="DM Sans"/>
              <a:cs typeface="DM Sans"/>
              <a:sym typeface="DM Sans"/>
            </a:endParaRPr>
          </a:p>
          <a:p>
            <a:pPr indent="-377825" lvl="0" marL="914400" rtl="0" algn="l">
              <a:lnSpc>
                <a:spcPct val="100000"/>
              </a:lnSpc>
              <a:spcBef>
                <a:spcPts val="0"/>
              </a:spcBef>
              <a:spcAft>
                <a:spcPts val="0"/>
              </a:spcAft>
              <a:buClr>
                <a:schemeClr val="accent5"/>
              </a:buClr>
              <a:buSzPts val="2350"/>
              <a:buFont typeface="DM Sans"/>
              <a:buAutoNum type="arabicPeriod"/>
            </a:pPr>
            <a:r>
              <a:rPr lang="en-GB" sz="2150">
                <a:solidFill>
                  <a:schemeClr val="dk1"/>
                </a:solidFill>
                <a:latin typeface="DM Sans"/>
                <a:ea typeface="DM Sans"/>
                <a:cs typeface="DM Sans"/>
                <a:sym typeface="DM Sans"/>
              </a:rPr>
              <a:t>Si encima el ganador se llama Pepe le regalamos un jamon</a:t>
            </a:r>
            <a:endParaRPr sz="2150">
              <a:solidFill>
                <a:schemeClr val="dk1"/>
              </a:solidFill>
              <a:latin typeface="DM Sans"/>
              <a:ea typeface="DM Sans"/>
              <a:cs typeface="DM Sans"/>
              <a:sym typeface="DM Sans"/>
            </a:endParaRPr>
          </a:p>
          <a:p>
            <a:pPr indent="-377825" lvl="0" marL="914400" rtl="0" algn="l">
              <a:lnSpc>
                <a:spcPct val="100000"/>
              </a:lnSpc>
              <a:spcBef>
                <a:spcPts val="0"/>
              </a:spcBef>
              <a:spcAft>
                <a:spcPts val="0"/>
              </a:spcAft>
              <a:buClr>
                <a:schemeClr val="accent5"/>
              </a:buClr>
              <a:buSzPts val="2350"/>
              <a:buFont typeface="DM Sans"/>
              <a:buAutoNum type="arabicPeriod"/>
            </a:pPr>
            <a:r>
              <a:rPr lang="en-GB" sz="2150">
                <a:solidFill>
                  <a:schemeClr val="dk1"/>
                </a:solidFill>
                <a:latin typeface="DM Sans"/>
                <a:ea typeface="DM Sans"/>
                <a:cs typeface="DM Sans"/>
                <a:sym typeface="DM Sans"/>
              </a:rPr>
              <a:t>Si no es ganador </a:t>
            </a:r>
            <a:r>
              <a:rPr lang="en-GB" sz="2150">
                <a:solidFill>
                  <a:schemeClr val="dk1"/>
                </a:solidFill>
                <a:latin typeface="DM Sans"/>
                <a:ea typeface="DM Sans"/>
                <a:cs typeface="DM Sans"/>
                <a:sym typeface="DM Sans"/>
              </a:rPr>
              <a:t>también</a:t>
            </a:r>
            <a:r>
              <a:rPr lang="en-GB" sz="2150">
                <a:solidFill>
                  <a:schemeClr val="dk1"/>
                </a:solidFill>
                <a:latin typeface="DM Sans"/>
                <a:ea typeface="DM Sans"/>
                <a:cs typeface="DM Sans"/>
                <a:sym typeface="DM Sans"/>
              </a:rPr>
              <a:t> debe mostrarse un mensaje</a:t>
            </a:r>
            <a:endParaRPr sz="2150">
              <a:solidFill>
                <a:schemeClr val="dk1"/>
              </a:solidFill>
              <a:latin typeface="DM Sans"/>
              <a:ea typeface="DM Sans"/>
              <a:cs typeface="DM Sans"/>
              <a:sym typeface="DM Sans"/>
            </a:endParaRPr>
          </a:p>
          <a:p>
            <a:pPr indent="0" lvl="0" marL="0" rtl="0" algn="ctr">
              <a:lnSpc>
                <a:spcPct val="100000"/>
              </a:lnSpc>
              <a:spcBef>
                <a:spcPts val="1000"/>
              </a:spcBef>
              <a:spcAft>
                <a:spcPts val="0"/>
              </a:spcAft>
              <a:buNone/>
            </a:pPr>
            <a:r>
              <a:t/>
            </a:r>
            <a:endParaRPr sz="1450">
              <a:solidFill>
                <a:schemeClr val="dk1"/>
              </a:solidFill>
              <a:latin typeface="DM Sans"/>
              <a:ea typeface="DM Sans"/>
              <a:cs typeface="DM Sans"/>
              <a:sym typeface="DM Sans"/>
            </a:endParaRPr>
          </a:p>
          <a:p>
            <a:pPr indent="0" lvl="0" marL="0" rtl="0" algn="ctr">
              <a:lnSpc>
                <a:spcPct val="100000"/>
              </a:lnSpc>
              <a:spcBef>
                <a:spcPts val="1000"/>
              </a:spcBef>
              <a:spcAft>
                <a:spcPts val="1000"/>
              </a:spcAft>
              <a:buNone/>
            </a:pPr>
            <a:r>
              <a:rPr lang="en-GB" sz="1450">
                <a:solidFill>
                  <a:schemeClr val="dk1"/>
                </a:solidFill>
                <a:latin typeface="DM Sans"/>
                <a:ea typeface="DM Sans"/>
                <a:cs typeface="DM Sans"/>
                <a:sym typeface="DM Sans"/>
              </a:rPr>
              <a:t>PD: En la siguiente diapositiva viene el “</a:t>
            </a:r>
            <a:r>
              <a:rPr lang="en-GB" sz="1450">
                <a:solidFill>
                  <a:schemeClr val="dk1"/>
                </a:solidFill>
                <a:latin typeface="DM Sans"/>
                <a:ea typeface="DM Sans"/>
                <a:cs typeface="DM Sans"/>
                <a:sym typeface="DM Sans"/>
              </a:rPr>
              <a:t>sí</a:t>
            </a:r>
            <a:r>
              <a:rPr lang="en-GB" sz="1450">
                <a:solidFill>
                  <a:schemeClr val="dk1"/>
                </a:solidFill>
                <a:latin typeface="DM Sans"/>
                <a:ea typeface="DM Sans"/>
                <a:cs typeface="DM Sans"/>
                <a:sym typeface="DM Sans"/>
              </a:rPr>
              <a:t> no”, no se impacienten 🙇‍♂️</a:t>
            </a:r>
            <a:endParaRPr sz="145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5"/>
          <p:cNvSpPr txBox="1"/>
          <p:nvPr/>
        </p:nvSpPr>
        <p:spPr>
          <a:xfrm>
            <a:off x="595275" y="1681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Si . . . . y si no . . . (if / else)</a:t>
            </a:r>
            <a:endParaRPr b="1" sz="4000">
              <a:solidFill>
                <a:schemeClr val="dk1"/>
              </a:solidFill>
              <a:latin typeface="DM Sans"/>
              <a:ea typeface="DM Sans"/>
              <a:cs typeface="DM Sans"/>
              <a:sym typeface="DM Sans"/>
            </a:endParaRPr>
          </a:p>
        </p:txBody>
      </p:sp>
      <p:sp>
        <p:nvSpPr>
          <p:cNvPr id="283" name="Google Shape;283;p65"/>
          <p:cNvSpPr txBox="1"/>
          <p:nvPr/>
        </p:nvSpPr>
        <p:spPr>
          <a:xfrm>
            <a:off x="97275" y="1082925"/>
            <a:ext cx="8859300" cy="139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750">
                <a:solidFill>
                  <a:schemeClr val="dk1"/>
                </a:solidFill>
                <a:latin typeface="DM Sans"/>
                <a:ea typeface="DM Sans"/>
                <a:cs typeface="DM Sans"/>
                <a:sym typeface="DM Sans"/>
              </a:rPr>
              <a:t>En ocasiones (y si nadie hizo spoiler 👀), las decisiones que se deben realizar no son del tipo </a:t>
            </a:r>
            <a:r>
              <a:rPr i="1" lang="en-GB" sz="1750">
                <a:solidFill>
                  <a:schemeClr val="dk2"/>
                </a:solidFill>
                <a:latin typeface="DM Sans"/>
                <a:ea typeface="DM Sans"/>
                <a:cs typeface="DM Sans"/>
                <a:sym typeface="DM Sans"/>
              </a:rPr>
              <a:t>«si se cumple la condición, hazlo; si no se cumple, no hagas nada»</a:t>
            </a:r>
            <a:r>
              <a:rPr lang="en-GB" sz="1750">
                <a:solidFill>
                  <a:schemeClr val="dk1"/>
                </a:solidFill>
                <a:latin typeface="DM Sans"/>
                <a:ea typeface="DM Sans"/>
                <a:cs typeface="DM Sans"/>
                <a:sym typeface="DM Sans"/>
              </a:rPr>
              <a:t>. </a:t>
            </a:r>
            <a:endParaRPr sz="17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rPr lang="en-GB" sz="1750">
                <a:solidFill>
                  <a:schemeClr val="dk1"/>
                </a:solidFill>
                <a:latin typeface="DM Sans"/>
                <a:ea typeface="DM Sans"/>
                <a:cs typeface="DM Sans"/>
                <a:sym typeface="DM Sans"/>
              </a:rPr>
              <a:t>Normalmente las condiciones suelen ser del tipo </a:t>
            </a:r>
            <a:r>
              <a:rPr b="1" i="1" lang="en-GB" sz="1750">
                <a:solidFill>
                  <a:schemeClr val="dk1"/>
                </a:solidFill>
                <a:latin typeface="DM Sans"/>
                <a:ea typeface="DM Sans"/>
                <a:cs typeface="DM Sans"/>
                <a:sym typeface="DM Sans"/>
              </a:rPr>
              <a:t>«</a:t>
            </a:r>
            <a:r>
              <a:rPr b="1" i="1" lang="en-GB" sz="1750">
                <a:solidFill>
                  <a:srgbClr val="F67BC7"/>
                </a:solidFill>
                <a:latin typeface="DM Sans"/>
                <a:ea typeface="DM Sans"/>
                <a:cs typeface="DM Sans"/>
                <a:sym typeface="DM Sans"/>
              </a:rPr>
              <a:t>SI</a:t>
            </a:r>
            <a:r>
              <a:rPr b="1" i="1" lang="en-GB" sz="1750">
                <a:solidFill>
                  <a:schemeClr val="dk1"/>
                </a:solidFill>
                <a:latin typeface="DM Sans"/>
                <a:ea typeface="DM Sans"/>
                <a:cs typeface="DM Sans"/>
                <a:sym typeface="DM Sans"/>
              </a:rPr>
              <a:t> se cumple esta condición, haz esto; </a:t>
            </a:r>
            <a:r>
              <a:rPr b="1" i="1" lang="en-GB" sz="1750">
                <a:solidFill>
                  <a:srgbClr val="F67BC7"/>
                </a:solidFill>
                <a:latin typeface="DM Sans"/>
                <a:ea typeface="DM Sans"/>
                <a:cs typeface="DM Sans"/>
                <a:sym typeface="DM Sans"/>
              </a:rPr>
              <a:t>SI NO</a:t>
            </a:r>
            <a:r>
              <a:rPr b="1" i="1" lang="en-GB" sz="1750">
                <a:solidFill>
                  <a:schemeClr val="dk1"/>
                </a:solidFill>
                <a:latin typeface="DM Sans"/>
                <a:ea typeface="DM Sans"/>
                <a:cs typeface="DM Sans"/>
                <a:sym typeface="DM Sans"/>
              </a:rPr>
              <a:t> se cumple, haz esto otro»</a:t>
            </a:r>
            <a:r>
              <a:rPr b="1" lang="en-GB" sz="1750">
                <a:solidFill>
                  <a:schemeClr val="dk1"/>
                </a:solidFill>
                <a:latin typeface="DM Sans"/>
                <a:ea typeface="DM Sans"/>
                <a:cs typeface="DM Sans"/>
                <a:sym typeface="DM Sans"/>
              </a:rPr>
              <a:t>.</a:t>
            </a:r>
            <a:endParaRPr sz="1750">
              <a:solidFill>
                <a:schemeClr val="dk1"/>
              </a:solidFill>
              <a:latin typeface="DM Sans"/>
              <a:ea typeface="DM Sans"/>
              <a:cs typeface="DM Sans"/>
              <a:sym typeface="DM Sans"/>
            </a:endParaRPr>
          </a:p>
        </p:txBody>
      </p:sp>
      <p:sp>
        <p:nvSpPr>
          <p:cNvPr id="284" name="Google Shape;284;p65"/>
          <p:cNvSpPr txBox="1"/>
          <p:nvPr/>
        </p:nvSpPr>
        <p:spPr>
          <a:xfrm>
            <a:off x="2227125" y="2588125"/>
            <a:ext cx="4599600" cy="23853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rgbClr val="FF79C6"/>
                </a:solidFill>
                <a:latin typeface="Consolas"/>
                <a:ea typeface="Consolas"/>
                <a:cs typeface="Consolas"/>
                <a:sym typeface="Consolas"/>
              </a:rPr>
              <a:t>let</a:t>
            </a:r>
            <a:r>
              <a:rPr lang="en-GB">
                <a:solidFill>
                  <a:srgbClr val="F8F8F2"/>
                </a:solidFill>
                <a:latin typeface="Consolas"/>
                <a:ea typeface="Consolas"/>
                <a:cs typeface="Consolas"/>
                <a:sym typeface="Consolas"/>
              </a:rPr>
              <a:t> nombre </a:t>
            </a:r>
            <a:r>
              <a:rPr lang="en-GB">
                <a:solidFill>
                  <a:srgbClr val="FF79C6"/>
                </a:solidFill>
                <a:latin typeface="Consolas"/>
                <a:ea typeface="Consolas"/>
                <a:cs typeface="Consolas"/>
                <a:sym typeface="Consolas"/>
              </a:rPr>
              <a:t>=</a:t>
            </a:r>
            <a:r>
              <a:rPr lang="en-GB">
                <a:solidFill>
                  <a:srgbClr val="F8F8F2"/>
                </a:solidFill>
                <a:latin typeface="Consolas"/>
                <a:ea typeface="Consolas"/>
                <a:cs typeface="Consolas"/>
                <a:sym typeface="Consolas"/>
              </a:rPr>
              <a:t> </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Ferran</a:t>
            </a:r>
            <a:r>
              <a:rPr lang="en-GB">
                <a:solidFill>
                  <a:srgbClr val="E9F284"/>
                </a:solidFill>
                <a:latin typeface="Consolas"/>
                <a:ea typeface="Consolas"/>
                <a:cs typeface="Consolas"/>
                <a:sym typeface="Consolas"/>
              </a:rPr>
              <a:t>"</a:t>
            </a:r>
            <a:endParaRPr>
              <a:solidFill>
                <a:srgbClr val="E9F28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6272A4"/>
                </a:solidFill>
                <a:latin typeface="Consolas"/>
                <a:ea typeface="Consolas"/>
                <a:cs typeface="Consolas"/>
                <a:sym typeface="Consolas"/>
              </a:rPr>
              <a:t>// La </a:t>
            </a:r>
            <a:r>
              <a:rPr lang="en-GB">
                <a:solidFill>
                  <a:srgbClr val="6272A4"/>
                </a:solidFill>
                <a:latin typeface="Consolas"/>
                <a:ea typeface="Consolas"/>
                <a:cs typeface="Consolas"/>
                <a:sym typeface="Consolas"/>
              </a:rPr>
              <a:t>comparación </a:t>
            </a:r>
            <a:r>
              <a:rPr lang="en-GB">
                <a:solidFill>
                  <a:srgbClr val="6272A4"/>
                </a:solidFill>
                <a:latin typeface="Consolas"/>
                <a:ea typeface="Consolas"/>
                <a:cs typeface="Consolas"/>
                <a:sym typeface="Consolas"/>
              </a:rPr>
              <a:t>devuelve true o false </a:t>
            </a:r>
            <a:endParaRPr>
              <a:solidFill>
                <a:srgbClr val="6272A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FF79C6"/>
                </a:solidFill>
                <a:latin typeface="Consolas"/>
                <a:ea typeface="Consolas"/>
                <a:cs typeface="Consolas"/>
                <a:sym typeface="Consolas"/>
              </a:rPr>
              <a:t>if</a:t>
            </a:r>
            <a:r>
              <a:rPr lang="en-GB">
                <a:solidFill>
                  <a:srgbClr val="F8F8F2"/>
                </a:solidFill>
                <a:latin typeface="Consolas"/>
                <a:ea typeface="Consolas"/>
                <a:cs typeface="Consolas"/>
                <a:sym typeface="Consolas"/>
              </a:rPr>
              <a:t> (nombre </a:t>
            </a:r>
            <a:r>
              <a:rPr lang="en-GB">
                <a:solidFill>
                  <a:srgbClr val="FF79C6"/>
                </a:solidFill>
                <a:latin typeface="Consolas"/>
                <a:ea typeface="Consolas"/>
                <a:cs typeface="Consolas"/>
                <a:sym typeface="Consolas"/>
              </a:rPr>
              <a:t>==</a:t>
            </a:r>
            <a:r>
              <a:rPr lang="en-GB">
                <a:solidFill>
                  <a:srgbClr val="F8F8F2"/>
                </a:solidFill>
                <a:latin typeface="Consolas"/>
                <a:ea typeface="Consolas"/>
                <a:cs typeface="Consolas"/>
                <a:sym typeface="Consolas"/>
              </a:rPr>
              <a:t> </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Pepe</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 {</a:t>
            </a:r>
            <a:endParaRPr>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    </a:t>
            </a:r>
            <a:r>
              <a:rPr lang="en-GB">
                <a:solidFill>
                  <a:srgbClr val="BD93F9"/>
                </a:solidFill>
                <a:latin typeface="Consolas"/>
                <a:ea typeface="Consolas"/>
                <a:cs typeface="Consolas"/>
                <a:sym typeface="Consolas"/>
              </a:rPr>
              <a:t>console</a:t>
            </a:r>
            <a:r>
              <a:rPr lang="en-GB">
                <a:solidFill>
                  <a:srgbClr val="F8F8F2"/>
                </a:solidFill>
                <a:latin typeface="Consolas"/>
                <a:ea typeface="Consolas"/>
                <a:cs typeface="Consolas"/>
                <a:sym typeface="Consolas"/>
              </a:rPr>
              <a:t>.</a:t>
            </a:r>
            <a:r>
              <a:rPr lang="en-GB">
                <a:solidFill>
                  <a:srgbClr val="50FA7B"/>
                </a:solidFill>
                <a:latin typeface="Consolas"/>
                <a:ea typeface="Consolas"/>
                <a:cs typeface="Consolas"/>
                <a:sym typeface="Consolas"/>
              </a:rPr>
              <a:t>log</a:t>
            </a:r>
            <a:r>
              <a:rPr lang="en-GB">
                <a:solidFill>
                  <a:srgbClr val="F8F8F2"/>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Te ganaste un jamon</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 </a:t>
            </a:r>
            <a:r>
              <a:rPr lang="en-GB">
                <a:solidFill>
                  <a:srgbClr val="FF79C6"/>
                </a:solidFill>
                <a:latin typeface="Consolas"/>
                <a:ea typeface="Consolas"/>
                <a:cs typeface="Consolas"/>
                <a:sym typeface="Consolas"/>
              </a:rPr>
              <a:t>else </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a:solidFill>
                  <a:srgbClr val="6272A4"/>
                </a:solidFill>
                <a:latin typeface="Consolas"/>
                <a:ea typeface="Consolas"/>
                <a:cs typeface="Consolas"/>
                <a:sym typeface="Consolas"/>
              </a:rPr>
              <a:t>// La </a:t>
            </a:r>
            <a:r>
              <a:rPr lang="en-GB">
                <a:solidFill>
                  <a:srgbClr val="6272A4"/>
                </a:solidFill>
                <a:latin typeface="Consolas"/>
                <a:ea typeface="Consolas"/>
                <a:cs typeface="Consolas"/>
                <a:sym typeface="Consolas"/>
              </a:rPr>
              <a:t>comparación</a:t>
            </a:r>
            <a:r>
              <a:rPr lang="en-GB">
                <a:solidFill>
                  <a:srgbClr val="6272A4"/>
                </a:solidFill>
                <a:latin typeface="Consolas"/>
                <a:ea typeface="Consolas"/>
                <a:cs typeface="Consolas"/>
                <a:sym typeface="Consolas"/>
              </a:rPr>
              <a:t> </a:t>
            </a:r>
            <a:r>
              <a:rPr lang="en-GB">
                <a:solidFill>
                  <a:srgbClr val="6272A4"/>
                </a:solidFill>
                <a:latin typeface="Consolas"/>
                <a:ea typeface="Consolas"/>
                <a:cs typeface="Consolas"/>
                <a:sym typeface="Consolas"/>
              </a:rPr>
              <a:t>devuelve</a:t>
            </a:r>
            <a:r>
              <a:rPr lang="en-GB">
                <a:solidFill>
                  <a:srgbClr val="6272A4"/>
                </a:solidFill>
                <a:latin typeface="Consolas"/>
                <a:ea typeface="Consolas"/>
                <a:cs typeface="Consolas"/>
                <a:sym typeface="Consolas"/>
              </a:rPr>
              <a:t> false</a:t>
            </a:r>
            <a:endParaRPr>
              <a:solidFill>
                <a:srgbClr val="6272A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    </a:t>
            </a:r>
            <a:r>
              <a:rPr lang="en-GB">
                <a:solidFill>
                  <a:srgbClr val="BD93F9"/>
                </a:solidFill>
                <a:latin typeface="Consolas"/>
                <a:ea typeface="Consolas"/>
                <a:cs typeface="Consolas"/>
                <a:sym typeface="Consolas"/>
              </a:rPr>
              <a:t>console</a:t>
            </a:r>
            <a:r>
              <a:rPr lang="en-GB">
                <a:solidFill>
                  <a:srgbClr val="F8F8F2"/>
                </a:solidFill>
                <a:latin typeface="Consolas"/>
                <a:ea typeface="Consolas"/>
                <a:cs typeface="Consolas"/>
                <a:sym typeface="Consolas"/>
              </a:rPr>
              <a:t>.</a:t>
            </a:r>
            <a:r>
              <a:rPr lang="en-GB">
                <a:solidFill>
                  <a:srgbClr val="50FA7B"/>
                </a:solidFill>
                <a:latin typeface="Consolas"/>
                <a:ea typeface="Consolas"/>
                <a:cs typeface="Consolas"/>
                <a:sym typeface="Consolas"/>
              </a:rPr>
              <a:t>log</a:t>
            </a:r>
            <a:r>
              <a:rPr lang="en-GB">
                <a:solidFill>
                  <a:srgbClr val="F8F8F2"/>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No te mereces un jamón</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Practiquemos un poco 💪</a:t>
            </a:r>
            <a:endParaRPr b="1" sz="4000">
              <a:solidFill>
                <a:schemeClr val="dk1"/>
              </a:solidFill>
              <a:latin typeface="DM Sans"/>
              <a:ea typeface="DM Sans"/>
              <a:cs typeface="DM Sans"/>
              <a:sym typeface="DM Sans"/>
            </a:endParaRPr>
          </a:p>
        </p:txBody>
      </p:sp>
      <p:sp>
        <p:nvSpPr>
          <p:cNvPr id="290" name="Google Shape;290;p66"/>
          <p:cNvSpPr txBox="1"/>
          <p:nvPr/>
        </p:nvSpPr>
        <p:spPr>
          <a:xfrm>
            <a:off x="536725" y="1753350"/>
            <a:ext cx="8223600" cy="1698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2150">
                <a:solidFill>
                  <a:schemeClr val="dk1"/>
                </a:solidFill>
                <a:latin typeface="DM Sans"/>
                <a:ea typeface="DM Sans"/>
                <a:cs typeface="DM Sans"/>
                <a:sym typeface="DM Sans"/>
              </a:rPr>
              <a:t>Del programa anterior a la </a:t>
            </a:r>
            <a:r>
              <a:rPr lang="en-GB" sz="2150">
                <a:solidFill>
                  <a:schemeClr val="dk1"/>
                </a:solidFill>
                <a:latin typeface="DM Sans"/>
                <a:ea typeface="DM Sans"/>
                <a:cs typeface="DM Sans"/>
                <a:sym typeface="DM Sans"/>
              </a:rPr>
              <a:t>lotería</a:t>
            </a:r>
            <a:endParaRPr sz="2150">
              <a:solidFill>
                <a:schemeClr val="dk1"/>
              </a:solidFill>
              <a:latin typeface="DM Sans"/>
              <a:ea typeface="DM Sans"/>
              <a:cs typeface="DM Sans"/>
              <a:sym typeface="DM Sans"/>
            </a:endParaRPr>
          </a:p>
          <a:p>
            <a:pPr indent="-377825" lvl="0" marL="914400" rtl="0" algn="l">
              <a:lnSpc>
                <a:spcPct val="100000"/>
              </a:lnSpc>
              <a:spcBef>
                <a:spcPts val="1000"/>
              </a:spcBef>
              <a:spcAft>
                <a:spcPts val="0"/>
              </a:spcAft>
              <a:buClr>
                <a:schemeClr val="accent5"/>
              </a:buClr>
              <a:buSzPts val="2350"/>
              <a:buFont typeface="DM Sans"/>
              <a:buAutoNum type="arabicPeriod"/>
            </a:pPr>
            <a:r>
              <a:rPr lang="en-GB" sz="2150">
                <a:solidFill>
                  <a:schemeClr val="dk1"/>
                </a:solidFill>
                <a:latin typeface="DM Sans"/>
                <a:ea typeface="DM Sans"/>
                <a:cs typeface="DM Sans"/>
                <a:sym typeface="DM Sans"/>
              </a:rPr>
              <a:t>Pedir un nombre de usuario y contraseña</a:t>
            </a:r>
            <a:endParaRPr sz="2150">
              <a:solidFill>
                <a:schemeClr val="dk1"/>
              </a:solidFill>
              <a:latin typeface="DM Sans"/>
              <a:ea typeface="DM Sans"/>
              <a:cs typeface="DM Sans"/>
              <a:sym typeface="DM Sans"/>
            </a:endParaRPr>
          </a:p>
          <a:p>
            <a:pPr indent="-377825" lvl="0" marL="914400" rtl="0" algn="l">
              <a:lnSpc>
                <a:spcPct val="100000"/>
              </a:lnSpc>
              <a:spcBef>
                <a:spcPts val="0"/>
              </a:spcBef>
              <a:spcAft>
                <a:spcPts val="0"/>
              </a:spcAft>
              <a:buClr>
                <a:schemeClr val="accent5"/>
              </a:buClr>
              <a:buSzPts val="2350"/>
              <a:buFont typeface="DM Sans"/>
              <a:buAutoNum type="arabicPeriod"/>
            </a:pPr>
            <a:r>
              <a:rPr lang="en-GB" sz="2150">
                <a:solidFill>
                  <a:schemeClr val="dk1"/>
                </a:solidFill>
                <a:latin typeface="DM Sans"/>
                <a:ea typeface="DM Sans"/>
                <a:cs typeface="DM Sans"/>
                <a:sym typeface="DM Sans"/>
              </a:rPr>
              <a:t>Si coinciden con los datos de admin entonces puede entrar al sistema</a:t>
            </a:r>
            <a:endParaRPr sz="215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Control de flujos</a:t>
            </a:r>
            <a:endParaRPr b="1" sz="4000">
              <a:solidFill>
                <a:srgbClr val="EAFF6A"/>
              </a:solidFill>
              <a:latin typeface="DM Sans"/>
              <a:ea typeface="DM Sans"/>
              <a:cs typeface="DM Sans"/>
              <a:sym typeface="DM Sans"/>
            </a:endParaRPr>
          </a:p>
        </p:txBody>
      </p:sp>
      <p:sp>
        <p:nvSpPr>
          <p:cNvPr id="160" name="Google Shape;160;p4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DM Sans"/>
                <a:ea typeface="DM Sans"/>
                <a:cs typeface="DM Sans"/>
                <a:sym typeface="DM Sans"/>
              </a:rPr>
              <a:t>Clase 02.</a:t>
            </a:r>
            <a:r>
              <a:rPr lang="en-GB"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7"/>
          <p:cNvSpPr txBox="1"/>
          <p:nvPr/>
        </p:nvSpPr>
        <p:spPr>
          <a:xfrm>
            <a:off x="49875" y="47325"/>
            <a:ext cx="78711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chemeClr val="dk1"/>
                </a:solidFill>
                <a:latin typeface="DM Sans"/>
                <a:ea typeface="DM Sans"/>
                <a:cs typeface="DM Sans"/>
                <a:sym typeface="DM Sans"/>
              </a:rPr>
              <a:t>Condiciones anidadas </a:t>
            </a:r>
            <a:endParaRPr b="1" sz="35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n-GB" sz="3500">
                <a:solidFill>
                  <a:srgbClr val="EA90FF"/>
                </a:solidFill>
                <a:latin typeface="DM Sans"/>
                <a:ea typeface="DM Sans"/>
                <a:cs typeface="DM Sans"/>
                <a:sym typeface="DM Sans"/>
              </a:rPr>
              <a:t>if </a:t>
            </a:r>
            <a:r>
              <a:rPr b="1" lang="en-GB" sz="3500">
                <a:solidFill>
                  <a:schemeClr val="dk1"/>
                </a:solidFill>
                <a:latin typeface="DM Sans"/>
                <a:ea typeface="DM Sans"/>
                <a:cs typeface="DM Sans"/>
                <a:sym typeface="DM Sans"/>
              </a:rPr>
              <a:t>/ </a:t>
            </a:r>
            <a:r>
              <a:rPr b="1" lang="en-GB" sz="3500">
                <a:solidFill>
                  <a:srgbClr val="EA90FF"/>
                </a:solidFill>
                <a:latin typeface="DM Sans"/>
                <a:ea typeface="DM Sans"/>
                <a:cs typeface="DM Sans"/>
                <a:sym typeface="DM Sans"/>
              </a:rPr>
              <a:t>else if</a:t>
            </a:r>
            <a:r>
              <a:rPr b="1" lang="en-GB" sz="3500">
                <a:solidFill>
                  <a:schemeClr val="dk1"/>
                </a:solidFill>
                <a:latin typeface="DM Sans"/>
                <a:ea typeface="DM Sans"/>
                <a:cs typeface="DM Sans"/>
                <a:sym typeface="DM Sans"/>
              </a:rPr>
              <a:t> / </a:t>
            </a:r>
            <a:r>
              <a:rPr b="1" lang="en-GB" sz="3500">
                <a:solidFill>
                  <a:srgbClr val="EA90FF"/>
                </a:solidFill>
                <a:latin typeface="DM Sans"/>
                <a:ea typeface="DM Sans"/>
                <a:cs typeface="DM Sans"/>
                <a:sym typeface="DM Sans"/>
              </a:rPr>
              <a:t>else</a:t>
            </a:r>
            <a:endParaRPr b="1" sz="3500">
              <a:solidFill>
                <a:srgbClr val="EA90FF"/>
              </a:solidFill>
              <a:latin typeface="DM Sans"/>
              <a:ea typeface="DM Sans"/>
              <a:cs typeface="DM Sans"/>
              <a:sym typeface="DM Sans"/>
            </a:endParaRPr>
          </a:p>
        </p:txBody>
      </p:sp>
      <p:sp>
        <p:nvSpPr>
          <p:cNvPr id="296" name="Google Shape;296;p67"/>
          <p:cNvSpPr txBox="1"/>
          <p:nvPr/>
        </p:nvSpPr>
        <p:spPr>
          <a:xfrm>
            <a:off x="1614500" y="1246050"/>
            <a:ext cx="5877600" cy="3856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None/>
            </a:pPr>
            <a:r>
              <a:rPr lang="en-GB" sz="1500">
                <a:solidFill>
                  <a:schemeClr val="accent3"/>
                </a:solidFill>
                <a:latin typeface="Consolas"/>
                <a:ea typeface="Consolas"/>
                <a:cs typeface="Consolas"/>
                <a:sym typeface="Consolas"/>
              </a:rPr>
              <a:t>// Llega el fin de semana pero . . . </a:t>
            </a:r>
            <a:endParaRPr sz="1500">
              <a:solidFill>
                <a:schemeClr val="accent3"/>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saldo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10</a:t>
            </a:r>
            <a:r>
              <a:rPr lang="en-GB" sz="1500">
                <a:solidFill>
                  <a:srgbClr val="F8F8F2"/>
                </a:solidFill>
                <a:latin typeface="Consolas"/>
                <a:ea typeface="Consolas"/>
                <a:cs typeface="Consolas"/>
                <a:sym typeface="Consolas"/>
              </a:rPr>
              <a:t>;</a:t>
            </a:r>
            <a:endParaRPr sz="1500">
              <a:solidFill>
                <a:schemeClr val="accent3"/>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5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GB" sz="1500">
                <a:solidFill>
                  <a:srgbClr val="FF79C6"/>
                </a:solidFill>
                <a:latin typeface="Consolas"/>
                <a:ea typeface="Consolas"/>
                <a:cs typeface="Consolas"/>
                <a:sym typeface="Consolas"/>
              </a:rPr>
              <a:t>if</a:t>
            </a:r>
            <a:r>
              <a:rPr lang="en-GB" sz="1500">
                <a:solidFill>
                  <a:srgbClr val="F8F8F2"/>
                </a:solidFill>
                <a:latin typeface="Consolas"/>
                <a:ea typeface="Consolas"/>
                <a:cs typeface="Consolas"/>
                <a:sym typeface="Consolas"/>
              </a:rPr>
              <a:t> (saldo </a:t>
            </a:r>
            <a:r>
              <a:rPr lang="en-GB" sz="1500">
                <a:solidFill>
                  <a:srgbClr val="FF79C6"/>
                </a:solidFill>
                <a:latin typeface="Consolas"/>
                <a:ea typeface="Consolas"/>
                <a:cs typeface="Consolas"/>
                <a:sym typeface="Consolas"/>
              </a:rPr>
              <a:t>&lt;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a:t>
            </a: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alert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"Modo ermitaño on"</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else</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if</a:t>
            </a:r>
            <a:r>
              <a:rPr lang="en-GB" sz="1500">
                <a:solidFill>
                  <a:srgbClr val="F8F8F2"/>
                </a:solidFill>
                <a:latin typeface="Consolas"/>
                <a:ea typeface="Consolas"/>
                <a:cs typeface="Consolas"/>
                <a:sym typeface="Consolas"/>
              </a:rPr>
              <a:t> (saldo </a:t>
            </a:r>
            <a:r>
              <a:rPr lang="en-GB" sz="1500">
                <a:solidFill>
                  <a:srgbClr val="FF79C6"/>
                </a:solidFill>
                <a:latin typeface="Consolas"/>
                <a:ea typeface="Consolas"/>
                <a:cs typeface="Consolas"/>
                <a:sym typeface="Consolas"/>
              </a:rPr>
              <a:t>&lt;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10</a:t>
            </a: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alert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"Me permito una birra una noche"</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else</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if</a:t>
            </a:r>
            <a:r>
              <a:rPr lang="en-GB" sz="1500">
                <a:solidFill>
                  <a:srgbClr val="F8F8F2"/>
                </a:solidFill>
                <a:latin typeface="Consolas"/>
                <a:ea typeface="Consolas"/>
                <a:cs typeface="Consolas"/>
                <a:sym typeface="Consolas"/>
              </a:rPr>
              <a:t> (saldo </a:t>
            </a:r>
            <a:r>
              <a:rPr lang="en-GB" sz="1500">
                <a:solidFill>
                  <a:srgbClr val="FF79C6"/>
                </a:solidFill>
                <a:latin typeface="Consolas"/>
                <a:ea typeface="Consolas"/>
                <a:cs typeface="Consolas"/>
                <a:sym typeface="Consolas"/>
              </a:rPr>
              <a:t>&lt;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50</a:t>
            </a: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alert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"Que antojo de pizza que me dio"</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else</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if</a:t>
            </a:r>
            <a:r>
              <a:rPr lang="en-GB" sz="1500">
                <a:solidFill>
                  <a:srgbClr val="F8F8F2"/>
                </a:solidFill>
                <a:latin typeface="Consolas"/>
                <a:ea typeface="Consolas"/>
                <a:cs typeface="Consolas"/>
                <a:sym typeface="Consolas"/>
              </a:rPr>
              <a:t> (saldo </a:t>
            </a:r>
            <a:r>
              <a:rPr lang="en-GB" sz="1500">
                <a:solidFill>
                  <a:srgbClr val="FF79C6"/>
                </a:solidFill>
                <a:latin typeface="Consolas"/>
                <a:ea typeface="Consolas"/>
                <a:cs typeface="Consolas"/>
                <a:sym typeface="Consolas"/>
              </a:rPr>
              <a:t>&lt;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200</a:t>
            </a: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alert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"Este finde no vuelvo a casa"</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else</a:t>
            </a: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alert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15000"/>
              </a:lnSpc>
              <a:spcBef>
                <a:spcPts val="0"/>
              </a:spcBef>
              <a:spcAft>
                <a:spcPts val="0"/>
              </a:spcAft>
              <a:buNone/>
            </a:pP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
        <p:nvSpPr>
          <p:cNvPr id="297" name="Google Shape;297;p67"/>
          <p:cNvSpPr/>
          <p:nvPr/>
        </p:nvSpPr>
        <p:spPr>
          <a:xfrm>
            <a:off x="1483900" y="2244425"/>
            <a:ext cx="300000" cy="2179200"/>
          </a:xfrm>
          <a:prstGeom prst="downArrow">
            <a:avLst>
              <a:gd fmla="val 30237" name="adj1"/>
              <a:gd fmla="val 102306" name="adj2"/>
            </a:avLst>
          </a:prstGeom>
          <a:solidFill>
            <a:srgbClr val="F67BC7"/>
          </a:solidFill>
          <a:ln cap="flat" cmpd="sng" w="9525">
            <a:solidFill>
              <a:srgbClr val="FF79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03" name="Google Shape;303;p68"/>
          <p:cNvSpPr txBox="1"/>
          <p:nvPr/>
        </p:nvSpPr>
        <p:spPr>
          <a:xfrm>
            <a:off x="987300" y="164975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rgbClr val="B7B7B7"/>
                </a:solidFill>
                <a:latin typeface="Helvetica Neue"/>
                <a:ea typeface="Helvetica Neue"/>
                <a:cs typeface="Helvetica Neue"/>
                <a:sym typeface="Helvetica Neue"/>
              </a:rPr>
              <a:t>Hacer un sistema que valide si una persona puede entrar al baile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rPr b="1" lang="en-GB" sz="2500">
                <a:solidFill>
                  <a:srgbClr val="B7B7B7"/>
                </a:solidFill>
                <a:latin typeface="Helvetica Neue"/>
                <a:ea typeface="Helvetica Neue"/>
                <a:cs typeface="Helvetica Neue"/>
                <a:sym typeface="Helvetica Neue"/>
              </a:rPr>
              <a:t>Una vez dentro comprobar que tipo de trago puede comprar con el saldo que tiene.</a:t>
            </a:r>
            <a:endParaRPr b="1" sz="2500">
              <a:solidFill>
                <a:srgbClr val="B7B7B7"/>
              </a:solidFill>
              <a:latin typeface="Helvetica Neue"/>
              <a:ea typeface="Helvetica Neue"/>
              <a:cs typeface="Helvetica Neue"/>
              <a:sym typeface="Helvetica Neue"/>
            </a:endParaRPr>
          </a:p>
        </p:txBody>
      </p:sp>
      <p:grpSp>
        <p:nvGrpSpPr>
          <p:cNvPr id="304" name="Google Shape;304;p68"/>
          <p:cNvGrpSpPr/>
          <p:nvPr/>
        </p:nvGrpSpPr>
        <p:grpSpPr>
          <a:xfrm>
            <a:off x="473351" y="619523"/>
            <a:ext cx="738900" cy="738900"/>
            <a:chOff x="473351" y="619523"/>
            <a:chExt cx="738900" cy="738900"/>
          </a:xfrm>
        </p:grpSpPr>
        <p:sp>
          <p:nvSpPr>
            <p:cNvPr id="305" name="Google Shape;305;p6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6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GB"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312" name="Google Shape;312;p6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7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90FF"/>
                </a:solidFill>
                <a:latin typeface="DM Sans"/>
                <a:ea typeface="DM Sans"/>
                <a:cs typeface="DM Sans"/>
                <a:sym typeface="DM Sans"/>
              </a:rPr>
              <a:t>Operadores lógicos</a:t>
            </a:r>
            <a:endParaRPr b="1" sz="4000">
              <a:solidFill>
                <a:srgbClr val="EA90FF"/>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71"/>
          <p:cNvSpPr txBox="1"/>
          <p:nvPr/>
        </p:nvSpPr>
        <p:spPr>
          <a:xfrm>
            <a:off x="261600" y="2931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Operadores </a:t>
            </a:r>
            <a:r>
              <a:rPr b="1" lang="en-GB" sz="4000">
                <a:solidFill>
                  <a:schemeClr val="dk1"/>
                </a:solidFill>
                <a:latin typeface="DM Sans"/>
                <a:ea typeface="DM Sans"/>
                <a:cs typeface="DM Sans"/>
                <a:sym typeface="DM Sans"/>
              </a:rPr>
              <a:t>lógicos</a:t>
            </a:r>
            <a:endParaRPr b="1" sz="4000">
              <a:solidFill>
                <a:schemeClr val="dk1"/>
              </a:solidFill>
              <a:latin typeface="DM Sans"/>
              <a:ea typeface="DM Sans"/>
              <a:cs typeface="DM Sans"/>
              <a:sym typeface="DM Sans"/>
            </a:endParaRPr>
          </a:p>
        </p:txBody>
      </p:sp>
      <p:sp>
        <p:nvSpPr>
          <p:cNvPr id="323" name="Google Shape;323;p71"/>
          <p:cNvSpPr txBox="1"/>
          <p:nvPr/>
        </p:nvSpPr>
        <p:spPr>
          <a:xfrm>
            <a:off x="261600" y="1215850"/>
            <a:ext cx="8430300" cy="3763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550">
                <a:solidFill>
                  <a:schemeClr val="dk1"/>
                </a:solidFill>
                <a:latin typeface="DM Sans"/>
                <a:ea typeface="DM Sans"/>
                <a:cs typeface="DM Sans"/>
                <a:sym typeface="DM Sans"/>
              </a:rPr>
              <a:t>Muchas veces evaluamos </a:t>
            </a:r>
            <a:r>
              <a:rPr lang="en-GB" sz="1550">
                <a:solidFill>
                  <a:schemeClr val="dk1"/>
                </a:solidFill>
                <a:latin typeface="DM Sans"/>
                <a:ea typeface="DM Sans"/>
                <a:cs typeface="DM Sans"/>
                <a:sym typeface="DM Sans"/>
              </a:rPr>
              <a:t>más</a:t>
            </a:r>
            <a:r>
              <a:rPr lang="en-GB" sz="1550">
                <a:solidFill>
                  <a:schemeClr val="dk1"/>
                </a:solidFill>
                <a:latin typeface="DM Sans"/>
                <a:ea typeface="DM Sans"/>
                <a:cs typeface="DM Sans"/>
                <a:sym typeface="DM Sans"/>
              </a:rPr>
              <a:t> de una </a:t>
            </a:r>
            <a:r>
              <a:rPr lang="en-GB" sz="1550">
                <a:solidFill>
                  <a:schemeClr val="dk1"/>
                </a:solidFill>
                <a:latin typeface="DM Sans"/>
                <a:ea typeface="DM Sans"/>
                <a:cs typeface="DM Sans"/>
                <a:sym typeface="DM Sans"/>
              </a:rPr>
              <a:t>condición</a:t>
            </a:r>
            <a:r>
              <a:rPr lang="en-GB" sz="1550">
                <a:solidFill>
                  <a:schemeClr val="dk1"/>
                </a:solidFill>
                <a:latin typeface="DM Sans"/>
                <a:ea typeface="DM Sans"/>
                <a:cs typeface="DM Sans"/>
                <a:sym typeface="DM Sans"/>
              </a:rPr>
              <a:t> a la vez para tomar decisiones, como por ejemplo</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550">
              <a:solidFill>
                <a:schemeClr val="dk1"/>
              </a:solidFill>
              <a:latin typeface="DM Sans"/>
              <a:ea typeface="DM Sans"/>
              <a:cs typeface="DM Sans"/>
              <a:sym typeface="DM Sans"/>
            </a:endParaRPr>
          </a:p>
          <a:p>
            <a:pPr indent="457200" lvl="0" marL="0" rtl="0" algn="l">
              <a:lnSpc>
                <a:spcPct val="100000"/>
              </a:lnSpc>
              <a:spcBef>
                <a:spcPts val="0"/>
              </a:spcBef>
              <a:spcAft>
                <a:spcPts val="0"/>
              </a:spcAft>
              <a:buNone/>
            </a:pPr>
            <a:r>
              <a:rPr lang="en-GB" sz="1550">
                <a:solidFill>
                  <a:schemeClr val="dk1"/>
                </a:solidFill>
                <a:latin typeface="DM Sans"/>
                <a:ea typeface="DM Sans"/>
                <a:cs typeface="DM Sans"/>
                <a:sym typeface="DM Sans"/>
              </a:rPr>
              <a:t>Es viernes y son las 21 	 	 👉	    Me dieron ganas de ir a tomar una cerveza</a:t>
            </a:r>
            <a:endParaRPr sz="1550">
              <a:solidFill>
                <a:schemeClr val="dk1"/>
              </a:solidFill>
              <a:latin typeface="DM Sans"/>
              <a:ea typeface="DM Sans"/>
              <a:cs typeface="DM Sans"/>
              <a:sym typeface="DM Sans"/>
            </a:endParaRPr>
          </a:p>
          <a:p>
            <a:pPr indent="457200" lvl="0" marL="0" rtl="0" algn="l">
              <a:lnSpc>
                <a:spcPct val="100000"/>
              </a:lnSpc>
              <a:spcBef>
                <a:spcPts val="0"/>
              </a:spcBef>
              <a:spcAft>
                <a:spcPts val="0"/>
              </a:spcAft>
              <a:buNone/>
            </a:pPr>
            <a:r>
              <a:rPr lang="en-GB" sz="1550">
                <a:solidFill>
                  <a:schemeClr val="dk1"/>
                </a:solidFill>
                <a:latin typeface="DM Sans"/>
                <a:ea typeface="DM Sans"/>
                <a:cs typeface="DM Sans"/>
                <a:sym typeface="DM Sans"/>
              </a:rPr>
              <a:t>Hace </a:t>
            </a:r>
            <a:r>
              <a:rPr lang="en-GB" sz="1550">
                <a:solidFill>
                  <a:schemeClr val="dk1"/>
                </a:solidFill>
                <a:latin typeface="DM Sans"/>
                <a:ea typeface="DM Sans"/>
                <a:cs typeface="DM Sans"/>
                <a:sym typeface="DM Sans"/>
              </a:rPr>
              <a:t>frío</a:t>
            </a:r>
            <a:r>
              <a:rPr lang="en-GB" sz="1550">
                <a:solidFill>
                  <a:schemeClr val="dk1"/>
                </a:solidFill>
                <a:latin typeface="DM Sans"/>
                <a:ea typeface="DM Sans"/>
                <a:cs typeface="DM Sans"/>
                <a:sym typeface="DM Sans"/>
              </a:rPr>
              <a:t> o e</a:t>
            </a:r>
            <a:r>
              <a:rPr lang="en-GB" sz="1550">
                <a:solidFill>
                  <a:schemeClr val="dk1"/>
                </a:solidFill>
                <a:latin typeface="DM Sans"/>
                <a:ea typeface="DM Sans"/>
                <a:cs typeface="DM Sans"/>
                <a:sym typeface="DM Sans"/>
              </a:rPr>
              <a:t>stá</a:t>
            </a:r>
            <a:r>
              <a:rPr lang="en-GB" sz="1550">
                <a:solidFill>
                  <a:schemeClr val="dk1"/>
                </a:solidFill>
                <a:latin typeface="DM Sans"/>
                <a:ea typeface="DM Sans"/>
                <a:cs typeface="DM Sans"/>
                <a:sym typeface="DM Sans"/>
              </a:rPr>
              <a:t> lloviendo	 👉	    Me quedo en casa viendo una </a:t>
            </a:r>
            <a:r>
              <a:rPr lang="en-GB" sz="1550">
                <a:solidFill>
                  <a:schemeClr val="dk1"/>
                </a:solidFill>
                <a:latin typeface="DM Sans"/>
                <a:ea typeface="DM Sans"/>
                <a:cs typeface="DM Sans"/>
                <a:sym typeface="DM Sans"/>
              </a:rPr>
              <a:t>película</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n-GB" sz="1550">
                <a:solidFill>
                  <a:schemeClr val="dk1"/>
                </a:solidFill>
                <a:latin typeface="DM Sans"/>
                <a:ea typeface="DM Sans"/>
                <a:cs typeface="DM Sans"/>
                <a:sym typeface="DM Sans"/>
              </a:rPr>
              <a:t> </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n-GB" sz="1550">
                <a:solidFill>
                  <a:schemeClr val="dk1"/>
                </a:solidFill>
                <a:latin typeface="DM Sans"/>
                <a:ea typeface="DM Sans"/>
                <a:cs typeface="DM Sans"/>
                <a:sym typeface="DM Sans"/>
              </a:rPr>
              <a:t>Entonces nos vemos en la necesidad de usar un </a:t>
            </a:r>
            <a:r>
              <a:rPr b="1" lang="en-GB" sz="1550">
                <a:solidFill>
                  <a:schemeClr val="dk1"/>
                </a:solidFill>
                <a:latin typeface="DM Sans"/>
                <a:ea typeface="DM Sans"/>
                <a:cs typeface="DM Sans"/>
                <a:sym typeface="DM Sans"/>
              </a:rPr>
              <a:t>operador</a:t>
            </a:r>
            <a:r>
              <a:rPr lang="en-GB" sz="1550">
                <a:solidFill>
                  <a:schemeClr val="dk1"/>
                </a:solidFill>
                <a:latin typeface="DM Sans"/>
                <a:ea typeface="DM Sans"/>
                <a:cs typeface="DM Sans"/>
                <a:sym typeface="DM Sans"/>
              </a:rPr>
              <a:t> que trate con la </a:t>
            </a:r>
            <a:r>
              <a:rPr lang="en-GB" sz="1550">
                <a:solidFill>
                  <a:schemeClr val="dk1"/>
                </a:solidFill>
                <a:latin typeface="DM Sans"/>
                <a:ea typeface="DM Sans"/>
                <a:cs typeface="DM Sans"/>
                <a:sym typeface="DM Sans"/>
              </a:rPr>
              <a:t>lógica</a:t>
            </a:r>
            <a:r>
              <a:rPr lang="en-GB" sz="1550">
                <a:solidFill>
                  <a:schemeClr val="dk1"/>
                </a:solidFill>
                <a:latin typeface="DM Sans"/>
                <a:ea typeface="DM Sans"/>
                <a:cs typeface="DM Sans"/>
                <a:sym typeface="DM Sans"/>
              </a:rPr>
              <a:t> propuesta por cada </a:t>
            </a:r>
            <a:r>
              <a:rPr lang="en-GB" sz="1550">
                <a:solidFill>
                  <a:schemeClr val="dk1"/>
                </a:solidFill>
                <a:latin typeface="DM Sans"/>
                <a:ea typeface="DM Sans"/>
                <a:cs typeface="DM Sans"/>
                <a:sym typeface="DM Sans"/>
              </a:rPr>
              <a:t>condición (un operador de booleanos entre comparaciones, o sea, booleanos) y nos devuelve otro booleano como resultado</a:t>
            </a:r>
            <a:r>
              <a:rPr lang="en-GB" sz="1550">
                <a:solidFill>
                  <a:schemeClr val="dk1"/>
                </a:solidFill>
                <a:latin typeface="DM Sans"/>
                <a:ea typeface="DM Sans"/>
                <a:cs typeface="DM Sans"/>
                <a:sym typeface="DM Sans"/>
              </a:rPr>
              <a:t>.</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b="1"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n-GB" sz="1550">
                <a:solidFill>
                  <a:schemeClr val="dk1"/>
                </a:solidFill>
                <a:latin typeface="DM Sans"/>
                <a:ea typeface="DM Sans"/>
                <a:cs typeface="DM Sans"/>
                <a:sym typeface="DM Sans"/>
              </a:rPr>
              <a:t>La sintaxis se basa en símbolos, entonces, en español 👇</a:t>
            </a:r>
            <a:endParaRPr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550">
              <a:solidFill>
                <a:schemeClr val="dk1"/>
              </a:solidFill>
              <a:latin typeface="DM Sans"/>
              <a:ea typeface="DM Sans"/>
              <a:cs typeface="DM Sans"/>
              <a:sym typeface="DM Sans"/>
            </a:endParaRPr>
          </a:p>
          <a:p>
            <a:pPr indent="457200" lvl="0" marL="0" rtl="0" algn="l">
              <a:spcBef>
                <a:spcPts val="0"/>
              </a:spcBef>
              <a:spcAft>
                <a:spcPts val="0"/>
              </a:spcAft>
              <a:buClr>
                <a:schemeClr val="dk1"/>
              </a:buClr>
              <a:buSzPts val="1100"/>
              <a:buFont typeface="Arial"/>
              <a:buNone/>
            </a:pPr>
            <a:r>
              <a:rPr b="1" lang="en-GB" sz="1550">
                <a:solidFill>
                  <a:schemeClr val="dk1"/>
                </a:solidFill>
                <a:latin typeface="DM Sans"/>
                <a:ea typeface="DM Sans"/>
                <a:cs typeface="DM Sans"/>
                <a:sym typeface="DM Sans"/>
              </a:rPr>
              <a:t>Es viernes </a:t>
            </a:r>
            <a:r>
              <a:rPr b="1" lang="en-GB" sz="1550">
                <a:solidFill>
                  <a:schemeClr val="accent5"/>
                </a:solidFill>
                <a:latin typeface="DM Sans"/>
                <a:ea typeface="DM Sans"/>
                <a:cs typeface="DM Sans"/>
                <a:sym typeface="DM Sans"/>
              </a:rPr>
              <a:t>YY</a:t>
            </a:r>
            <a:r>
              <a:rPr b="1" lang="en-GB" sz="1550">
                <a:solidFill>
                  <a:schemeClr val="dk1"/>
                </a:solidFill>
                <a:latin typeface="DM Sans"/>
                <a:ea typeface="DM Sans"/>
                <a:cs typeface="DM Sans"/>
                <a:sym typeface="DM Sans"/>
              </a:rPr>
              <a:t> son las 21 	 	 👉	    Me dieron ganas de ir a tomar una cerveza</a:t>
            </a:r>
            <a:endParaRPr b="1" sz="1550">
              <a:solidFill>
                <a:schemeClr val="dk1"/>
              </a:solidFill>
              <a:latin typeface="DM Sans"/>
              <a:ea typeface="DM Sans"/>
              <a:cs typeface="DM Sans"/>
              <a:sym typeface="DM Sans"/>
            </a:endParaRPr>
          </a:p>
          <a:p>
            <a:pPr indent="457200" lvl="0" marL="0" rtl="0" algn="l">
              <a:spcBef>
                <a:spcPts val="0"/>
              </a:spcBef>
              <a:spcAft>
                <a:spcPts val="0"/>
              </a:spcAft>
              <a:buClr>
                <a:schemeClr val="dk1"/>
              </a:buClr>
              <a:buSzPts val="1100"/>
              <a:buFont typeface="Arial"/>
              <a:buNone/>
            </a:pPr>
            <a:r>
              <a:rPr b="1" lang="en-GB" sz="1550">
                <a:solidFill>
                  <a:schemeClr val="dk1"/>
                </a:solidFill>
                <a:latin typeface="DM Sans"/>
                <a:ea typeface="DM Sans"/>
                <a:cs typeface="DM Sans"/>
                <a:sym typeface="DM Sans"/>
              </a:rPr>
              <a:t>Hace frío </a:t>
            </a:r>
            <a:r>
              <a:rPr b="1" lang="en-GB" sz="1550">
                <a:solidFill>
                  <a:schemeClr val="accent5"/>
                </a:solidFill>
                <a:latin typeface="DM Sans"/>
                <a:ea typeface="DM Sans"/>
                <a:cs typeface="DM Sans"/>
                <a:sym typeface="DM Sans"/>
              </a:rPr>
              <a:t>OO</a:t>
            </a:r>
            <a:r>
              <a:rPr b="1" lang="en-GB" sz="1550">
                <a:solidFill>
                  <a:schemeClr val="dk1"/>
                </a:solidFill>
                <a:latin typeface="DM Sans"/>
                <a:ea typeface="DM Sans"/>
                <a:cs typeface="DM Sans"/>
                <a:sym typeface="DM Sans"/>
              </a:rPr>
              <a:t> está lloviendo	 👉	    Me quedo en casa viendo una película</a:t>
            </a:r>
            <a:endParaRPr b="1" sz="15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55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72"/>
          <p:cNvSpPr txBox="1"/>
          <p:nvPr/>
        </p:nvSpPr>
        <p:spPr>
          <a:xfrm>
            <a:off x="473350" y="2306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Como se ve esto en Js (</a:t>
            </a:r>
            <a:r>
              <a:rPr b="1" lang="en-GB" sz="4000">
                <a:solidFill>
                  <a:srgbClr val="FF79C6"/>
                </a:solidFill>
                <a:latin typeface="DM Sans"/>
                <a:ea typeface="DM Sans"/>
                <a:cs typeface="DM Sans"/>
                <a:sym typeface="DM Sans"/>
              </a:rPr>
              <a:t>Y </a:t>
            </a:r>
            <a:r>
              <a:rPr b="1" lang="en-GB" sz="3000">
                <a:solidFill>
                  <a:srgbClr val="FF79C6"/>
                </a:solidFill>
                <a:latin typeface="DM Sans"/>
                <a:ea typeface="DM Sans"/>
                <a:cs typeface="DM Sans"/>
                <a:sym typeface="DM Sans"/>
              </a:rPr>
              <a:t>👉</a:t>
            </a:r>
            <a:r>
              <a:rPr b="1" lang="en-GB" sz="4000">
                <a:solidFill>
                  <a:srgbClr val="FF79C6"/>
                </a:solidFill>
                <a:latin typeface="DM Sans"/>
                <a:ea typeface="DM Sans"/>
                <a:cs typeface="DM Sans"/>
                <a:sym typeface="DM Sans"/>
              </a:rPr>
              <a:t> &amp;&amp;</a:t>
            </a:r>
            <a:r>
              <a:rPr b="1" lang="en-GB"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sp>
        <p:nvSpPr>
          <p:cNvPr id="329" name="Google Shape;329;p72"/>
          <p:cNvSpPr txBox="1"/>
          <p:nvPr/>
        </p:nvSpPr>
        <p:spPr>
          <a:xfrm>
            <a:off x="473350" y="1908175"/>
            <a:ext cx="81411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t/>
            </a:r>
            <a:endParaRPr sz="1350">
              <a:solidFill>
                <a:schemeClr val="dk1"/>
              </a:solidFill>
              <a:highlight>
                <a:srgbClr val="EAFF6A"/>
              </a:highlight>
              <a:latin typeface="DM Sans"/>
              <a:ea typeface="DM Sans"/>
              <a:cs typeface="DM Sans"/>
              <a:sym typeface="DM Sans"/>
            </a:endParaRPr>
          </a:p>
        </p:txBody>
      </p:sp>
      <p:sp>
        <p:nvSpPr>
          <p:cNvPr id="330" name="Google Shape;330;p72"/>
          <p:cNvSpPr txBox="1"/>
          <p:nvPr/>
        </p:nvSpPr>
        <p:spPr>
          <a:xfrm>
            <a:off x="501450" y="969500"/>
            <a:ext cx="81411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El operador AND (&amp;&amp;) evalua dos booleanos (o el resultado de dos comparaciones)</a:t>
            </a:r>
            <a:endParaRPr sz="1350">
              <a:solidFill>
                <a:schemeClr val="dk1"/>
              </a:solidFill>
              <a:latin typeface="DM Sans"/>
              <a:ea typeface="DM Sans"/>
              <a:cs typeface="DM Sans"/>
              <a:sym typeface="DM Sans"/>
            </a:endParaRPr>
          </a:p>
        </p:txBody>
      </p:sp>
      <p:sp>
        <p:nvSpPr>
          <p:cNvPr id="331" name="Google Shape;331;p72"/>
          <p:cNvSpPr txBox="1"/>
          <p:nvPr/>
        </p:nvSpPr>
        <p:spPr>
          <a:xfrm>
            <a:off x="1090000" y="1513500"/>
            <a:ext cx="6907800" cy="2675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let</a:t>
            </a:r>
            <a:r>
              <a:rPr lang="en-GB" sz="1300">
                <a:solidFill>
                  <a:srgbClr val="F8F8F2"/>
                </a:solidFill>
                <a:latin typeface="Consolas"/>
                <a:ea typeface="Consolas"/>
                <a:cs typeface="Consolas"/>
                <a:sym typeface="Consolas"/>
              </a:rPr>
              <a:t> nombre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prompt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Ingrese su nombre</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let</a:t>
            </a:r>
            <a:r>
              <a:rPr lang="en-GB" sz="1300">
                <a:solidFill>
                  <a:srgbClr val="F8F8F2"/>
                </a:solidFill>
                <a:latin typeface="Consolas"/>
                <a:ea typeface="Consolas"/>
                <a:cs typeface="Consolas"/>
                <a:sym typeface="Consolas"/>
              </a:rPr>
              <a:t> apellido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prompt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Ingrese su apellido</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i</a:t>
            </a:r>
            <a:r>
              <a:rPr lang="en-GB" sz="1300">
                <a:solidFill>
                  <a:srgbClr val="FF79C6"/>
                </a:solidFill>
                <a:latin typeface="Consolas"/>
                <a:ea typeface="Consolas"/>
                <a:cs typeface="Consolas"/>
                <a:sym typeface="Consolas"/>
              </a:rPr>
              <a:t>f </a:t>
            </a:r>
            <a:r>
              <a:rPr lang="en-GB" sz="1300">
                <a:solidFill>
                  <a:srgbClr val="F8F8F2"/>
                </a:solidFill>
                <a:latin typeface="Consolas"/>
                <a:ea typeface="Consolas"/>
                <a:cs typeface="Consolas"/>
                <a:sym typeface="Consolas"/>
              </a:rPr>
              <a:t>((nombre </a:t>
            </a:r>
            <a:r>
              <a:rPr lang="en-GB" sz="1300">
                <a:solidFill>
                  <a:srgbClr val="FF79C6"/>
                </a:solidFill>
                <a:latin typeface="Consolas"/>
                <a:ea typeface="Consolas"/>
                <a:cs typeface="Consolas"/>
                <a:sym typeface="Consolas"/>
              </a:rPr>
              <a:t>=</a:t>
            </a:r>
            <a:r>
              <a:rPr lang="en-GB" sz="1300">
                <a:solidFill>
                  <a:srgbClr val="FF79C6"/>
                </a:solidFill>
                <a:latin typeface="Consolas"/>
                <a:ea typeface="Consolas"/>
                <a:cs typeface="Consolas"/>
                <a:sym typeface="Consolas"/>
              </a:rPr>
              <a:t>= </a:t>
            </a:r>
            <a:r>
              <a:rPr lang="en-GB" sz="1300">
                <a:solidFill>
                  <a:srgbClr val="E9F284"/>
                </a:solidFill>
                <a:latin typeface="Consolas"/>
                <a:ea typeface="Consolas"/>
                <a:cs typeface="Consolas"/>
                <a:sym typeface="Consolas"/>
              </a:rPr>
              <a:t>"Don"</a:t>
            </a:r>
            <a:r>
              <a:rPr lang="en-GB" sz="1300">
                <a:solidFill>
                  <a:srgbClr val="F8F8F2"/>
                </a:solidFill>
                <a:latin typeface="Consolas"/>
                <a:ea typeface="Consolas"/>
                <a:cs typeface="Consolas"/>
                <a:sym typeface="Consolas"/>
              </a:rPr>
              <a:t>) </a:t>
            </a:r>
            <a:r>
              <a:rPr lang="en-GB" sz="1300">
                <a:solidFill>
                  <a:srgbClr val="FF79C6"/>
                </a:solidFill>
                <a:latin typeface="Consolas"/>
                <a:ea typeface="Consolas"/>
                <a:cs typeface="Consolas"/>
                <a:sym typeface="Consolas"/>
              </a:rPr>
              <a:t>&amp;&amp;</a:t>
            </a:r>
            <a:r>
              <a:rPr lang="en-GB" sz="1300">
                <a:solidFill>
                  <a:srgbClr val="F8F8F2"/>
                </a:solidFill>
                <a:latin typeface="Consolas"/>
                <a:ea typeface="Consolas"/>
                <a:cs typeface="Consolas"/>
                <a:sym typeface="Consolas"/>
              </a:rPr>
              <a:t> (apellido </a:t>
            </a:r>
            <a:r>
              <a:rPr lang="en-GB" sz="1300">
                <a:solidFill>
                  <a:srgbClr val="FF79C6"/>
                </a:solidFill>
                <a:latin typeface="Consolas"/>
                <a:ea typeface="Consolas"/>
                <a:cs typeface="Consolas"/>
                <a:sym typeface="Consolas"/>
              </a:rPr>
              <a:t>=</a:t>
            </a:r>
            <a:r>
              <a:rPr lang="en-GB" sz="1300">
                <a:solidFill>
                  <a:srgbClr val="FF79C6"/>
                </a:solidFill>
                <a:latin typeface="Consolas"/>
                <a:ea typeface="Consolas"/>
                <a:cs typeface="Consolas"/>
                <a:sym typeface="Consolas"/>
              </a:rPr>
              <a:t>= </a:t>
            </a:r>
            <a:r>
              <a:rPr lang="en-GB" sz="1300">
                <a:solidFill>
                  <a:srgbClr val="E9F284"/>
                </a:solidFill>
                <a:latin typeface="Consolas"/>
                <a:ea typeface="Consolas"/>
                <a:cs typeface="Consolas"/>
                <a:sym typeface="Consolas"/>
              </a:rPr>
              <a:t>"Pepe"</a:t>
            </a:r>
            <a:r>
              <a:rPr lang="en-GB" sz="1300">
                <a:solidFill>
                  <a:srgbClr val="F8F8F2"/>
                </a:solidFill>
                <a:latin typeface="Consolas"/>
                <a:ea typeface="Consolas"/>
                <a:cs typeface="Consolas"/>
                <a:sym typeface="Consolas"/>
              </a:rPr>
              <a:t>)) {</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alert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"Hola Pepe,</a:t>
            </a:r>
            <a:r>
              <a:rPr lang="en-GB" sz="1300">
                <a:solidFill>
                  <a:srgbClr val="F1FA8C"/>
                </a:solidFill>
                <a:latin typeface="Consolas"/>
                <a:ea typeface="Consolas"/>
                <a:cs typeface="Consolas"/>
                <a:sym typeface="Consolas"/>
              </a:rPr>
              <a:t> bienvenido al club, vamos a comer jamon</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FF79C6"/>
                </a:solidFill>
                <a:latin typeface="Consolas"/>
                <a:ea typeface="Consolas"/>
                <a:cs typeface="Consolas"/>
                <a:sym typeface="Consolas"/>
              </a:rPr>
              <a:t>else</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alert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Error: Usuario desconocido</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a:t>
            </a:r>
            <a:endParaRPr sz="1600">
              <a:solidFill>
                <a:schemeClr val="dk1"/>
              </a:solidFill>
              <a:latin typeface="Courier New"/>
              <a:ea typeface="Courier New"/>
              <a:cs typeface="Courier New"/>
              <a:sym typeface="Courier New"/>
            </a:endParaRPr>
          </a:p>
        </p:txBody>
      </p:sp>
      <p:sp>
        <p:nvSpPr>
          <p:cNvPr id="332" name="Google Shape;332;p72"/>
          <p:cNvSpPr txBox="1"/>
          <p:nvPr/>
        </p:nvSpPr>
        <p:spPr>
          <a:xfrm>
            <a:off x="1001775" y="4296375"/>
            <a:ext cx="6730200" cy="66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450">
                <a:solidFill>
                  <a:schemeClr val="dk1"/>
                </a:solidFill>
                <a:latin typeface="DM Sans"/>
                <a:ea typeface="DM Sans"/>
                <a:cs typeface="DM Sans"/>
                <a:sym typeface="DM Sans"/>
              </a:rPr>
              <a:t>Para que el operador AND nos devuelva true, </a:t>
            </a:r>
            <a:r>
              <a:rPr b="1" lang="en-GB" sz="1450">
                <a:solidFill>
                  <a:schemeClr val="dk1"/>
                </a:solidFill>
                <a:latin typeface="DM Sans"/>
                <a:ea typeface="DM Sans"/>
                <a:cs typeface="DM Sans"/>
                <a:sym typeface="DM Sans"/>
              </a:rPr>
              <a:t>si</a:t>
            </a:r>
            <a:r>
              <a:rPr b="1" lang="en-GB" sz="1450">
                <a:solidFill>
                  <a:schemeClr val="dk1"/>
                </a:solidFill>
                <a:latin typeface="DM Sans"/>
                <a:ea typeface="DM Sans"/>
                <a:cs typeface="DM Sans"/>
                <a:sym typeface="DM Sans"/>
              </a:rPr>
              <a:t> o sí</a:t>
            </a:r>
            <a:r>
              <a:rPr lang="en-GB" sz="1450">
                <a:solidFill>
                  <a:schemeClr val="dk1"/>
                </a:solidFill>
                <a:latin typeface="DM Sans"/>
                <a:ea typeface="DM Sans"/>
                <a:cs typeface="DM Sans"/>
                <a:sym typeface="DM Sans"/>
              </a:rPr>
              <a:t> tenemos que tener true de ambos lados del operador.</a:t>
            </a:r>
            <a:endParaRPr sz="145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73"/>
          <p:cNvSpPr txBox="1"/>
          <p:nvPr/>
        </p:nvSpPr>
        <p:spPr>
          <a:xfrm>
            <a:off x="487400" y="816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Como se ve esto en Js (</a:t>
            </a:r>
            <a:r>
              <a:rPr b="1" lang="en-GB" sz="4000">
                <a:solidFill>
                  <a:srgbClr val="FF79C6"/>
                </a:solidFill>
                <a:latin typeface="DM Sans"/>
                <a:ea typeface="DM Sans"/>
                <a:cs typeface="DM Sans"/>
                <a:sym typeface="DM Sans"/>
              </a:rPr>
              <a:t>Ó </a:t>
            </a:r>
            <a:r>
              <a:rPr b="1" lang="en-GB" sz="3000">
                <a:solidFill>
                  <a:srgbClr val="FF79C6"/>
                </a:solidFill>
                <a:latin typeface="DM Sans"/>
                <a:ea typeface="DM Sans"/>
                <a:cs typeface="DM Sans"/>
                <a:sym typeface="DM Sans"/>
              </a:rPr>
              <a:t>👉</a:t>
            </a:r>
            <a:r>
              <a:rPr b="1" lang="en-GB" sz="4000">
                <a:solidFill>
                  <a:srgbClr val="FF79C6"/>
                </a:solidFill>
                <a:latin typeface="DM Sans"/>
                <a:ea typeface="DM Sans"/>
                <a:cs typeface="DM Sans"/>
                <a:sym typeface="DM Sans"/>
              </a:rPr>
              <a:t> ||</a:t>
            </a:r>
            <a:r>
              <a:rPr b="1" lang="en-GB"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sp>
        <p:nvSpPr>
          <p:cNvPr id="338" name="Google Shape;338;p73"/>
          <p:cNvSpPr txBox="1"/>
          <p:nvPr/>
        </p:nvSpPr>
        <p:spPr>
          <a:xfrm>
            <a:off x="487400" y="1759225"/>
            <a:ext cx="81411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t/>
            </a:r>
            <a:endParaRPr sz="1350">
              <a:solidFill>
                <a:schemeClr val="dk1"/>
              </a:solidFill>
              <a:highlight>
                <a:srgbClr val="EAFF6A"/>
              </a:highlight>
              <a:latin typeface="DM Sans"/>
              <a:ea typeface="DM Sans"/>
              <a:cs typeface="DM Sans"/>
              <a:sym typeface="DM Sans"/>
            </a:endParaRPr>
          </a:p>
        </p:txBody>
      </p:sp>
      <p:sp>
        <p:nvSpPr>
          <p:cNvPr id="339" name="Google Shape;339;p73"/>
          <p:cNvSpPr txBox="1"/>
          <p:nvPr/>
        </p:nvSpPr>
        <p:spPr>
          <a:xfrm>
            <a:off x="515500" y="820550"/>
            <a:ext cx="81411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El operador OR (||) evalua dos booleanos (o el resultado de dos comparaciones)</a:t>
            </a:r>
            <a:endParaRPr sz="1350">
              <a:solidFill>
                <a:schemeClr val="dk1"/>
              </a:solidFill>
              <a:latin typeface="DM Sans"/>
              <a:ea typeface="DM Sans"/>
              <a:cs typeface="DM Sans"/>
              <a:sym typeface="DM Sans"/>
            </a:endParaRPr>
          </a:p>
        </p:txBody>
      </p:sp>
      <p:sp>
        <p:nvSpPr>
          <p:cNvPr id="340" name="Google Shape;340;p73"/>
          <p:cNvSpPr txBox="1"/>
          <p:nvPr/>
        </p:nvSpPr>
        <p:spPr>
          <a:xfrm>
            <a:off x="1104050" y="1364550"/>
            <a:ext cx="6907800" cy="2675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let</a:t>
            </a:r>
            <a:r>
              <a:rPr lang="en-GB" sz="1300">
                <a:solidFill>
                  <a:srgbClr val="F8F8F2"/>
                </a:solidFill>
                <a:latin typeface="Consolas"/>
                <a:ea typeface="Consolas"/>
                <a:cs typeface="Consolas"/>
                <a:sym typeface="Consolas"/>
              </a:rPr>
              <a:t> nombre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prompt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Ingrese su nombre</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let</a:t>
            </a:r>
            <a:r>
              <a:rPr lang="en-GB" sz="1300">
                <a:solidFill>
                  <a:srgbClr val="F8F8F2"/>
                </a:solidFill>
                <a:latin typeface="Consolas"/>
                <a:ea typeface="Consolas"/>
                <a:cs typeface="Consolas"/>
                <a:sym typeface="Consolas"/>
              </a:rPr>
              <a:t> apellido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prompt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Ingrese su apellido</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if </a:t>
            </a:r>
            <a:r>
              <a:rPr lang="en-GB" sz="1300">
                <a:solidFill>
                  <a:srgbClr val="F8F8F2"/>
                </a:solidFill>
                <a:latin typeface="Consolas"/>
                <a:ea typeface="Consolas"/>
                <a:cs typeface="Consolas"/>
                <a:sym typeface="Consolas"/>
              </a:rPr>
              <a:t>((nombre </a:t>
            </a:r>
            <a:r>
              <a:rPr lang="en-GB" sz="1300">
                <a:solidFill>
                  <a:srgbClr val="FF79C6"/>
                </a:solidFill>
                <a:latin typeface="Consolas"/>
                <a:ea typeface="Consolas"/>
                <a:cs typeface="Consolas"/>
                <a:sym typeface="Consolas"/>
              </a:rPr>
              <a:t>!=</a:t>
            </a:r>
            <a:r>
              <a:rPr lang="en-GB" sz="1300">
                <a:solidFill>
                  <a:srgbClr val="FF79C6"/>
                </a:solidFill>
                <a:latin typeface="Consolas"/>
                <a:ea typeface="Consolas"/>
                <a:cs typeface="Consolas"/>
                <a:sym typeface="Consolas"/>
              </a:rPr>
              <a:t> </a:t>
            </a:r>
            <a:r>
              <a:rPr lang="en-GB" sz="1300">
                <a:solidFill>
                  <a:srgbClr val="E9F284"/>
                </a:solidFill>
                <a:latin typeface="Consolas"/>
                <a:ea typeface="Consolas"/>
                <a:cs typeface="Consolas"/>
                <a:sym typeface="Consolas"/>
              </a:rPr>
              <a:t>"Don"</a:t>
            </a:r>
            <a:r>
              <a:rPr lang="en-GB" sz="1300">
                <a:solidFill>
                  <a:srgbClr val="F8F8F2"/>
                </a:solidFill>
                <a:latin typeface="Consolas"/>
                <a:ea typeface="Consolas"/>
                <a:cs typeface="Consolas"/>
                <a:sym typeface="Consolas"/>
              </a:rPr>
              <a:t>)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(apellido </a:t>
            </a:r>
            <a:r>
              <a:rPr lang="en-GB" sz="1300">
                <a:solidFill>
                  <a:srgbClr val="FF79C6"/>
                </a:solidFill>
                <a:latin typeface="Consolas"/>
                <a:ea typeface="Consolas"/>
                <a:cs typeface="Consolas"/>
                <a:sym typeface="Consolas"/>
              </a:rPr>
              <a:t>!</a:t>
            </a:r>
            <a:r>
              <a:rPr lang="en-GB" sz="1300">
                <a:solidFill>
                  <a:srgbClr val="FF79C6"/>
                </a:solidFill>
                <a:latin typeface="Consolas"/>
                <a:ea typeface="Consolas"/>
                <a:cs typeface="Consolas"/>
                <a:sym typeface="Consolas"/>
              </a:rPr>
              <a:t>= </a:t>
            </a:r>
            <a:r>
              <a:rPr lang="en-GB" sz="1300">
                <a:solidFill>
                  <a:srgbClr val="E9F284"/>
                </a:solidFill>
                <a:latin typeface="Consolas"/>
                <a:ea typeface="Consolas"/>
                <a:cs typeface="Consolas"/>
                <a:sym typeface="Consolas"/>
              </a:rPr>
              <a:t>"Pepe"</a:t>
            </a:r>
            <a:r>
              <a:rPr lang="en-GB" sz="1300">
                <a:solidFill>
                  <a:srgbClr val="F8F8F2"/>
                </a:solidFill>
                <a:latin typeface="Consolas"/>
                <a:ea typeface="Consolas"/>
                <a:cs typeface="Consolas"/>
                <a:sym typeface="Consolas"/>
              </a:rPr>
              <a:t>)) {</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alert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Los datos ingresados son incorrectos</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FF79C6"/>
                </a:solidFill>
                <a:latin typeface="Consolas"/>
                <a:ea typeface="Consolas"/>
                <a:cs typeface="Consolas"/>
                <a:sym typeface="Consolas"/>
              </a:rPr>
              <a:t>else</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alert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Bienvenido Pepe 🙌</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a:t>
            </a:r>
            <a:endParaRPr sz="1600">
              <a:solidFill>
                <a:schemeClr val="dk1"/>
              </a:solidFill>
              <a:latin typeface="Courier New"/>
              <a:ea typeface="Courier New"/>
              <a:cs typeface="Courier New"/>
              <a:sym typeface="Courier New"/>
            </a:endParaRPr>
          </a:p>
        </p:txBody>
      </p:sp>
      <p:sp>
        <p:nvSpPr>
          <p:cNvPr id="341" name="Google Shape;341;p73"/>
          <p:cNvSpPr txBox="1"/>
          <p:nvPr/>
        </p:nvSpPr>
        <p:spPr>
          <a:xfrm>
            <a:off x="1104050" y="4191550"/>
            <a:ext cx="67302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Para que el operador OR nos devuelva false, </a:t>
            </a:r>
            <a:r>
              <a:rPr b="1" lang="en-GB" sz="1350">
                <a:solidFill>
                  <a:schemeClr val="dk1"/>
                </a:solidFill>
                <a:latin typeface="DM Sans"/>
                <a:ea typeface="DM Sans"/>
                <a:cs typeface="DM Sans"/>
                <a:sym typeface="DM Sans"/>
              </a:rPr>
              <a:t>si o sí</a:t>
            </a:r>
            <a:r>
              <a:rPr lang="en-GB" sz="1350">
                <a:solidFill>
                  <a:schemeClr val="dk1"/>
                </a:solidFill>
                <a:latin typeface="DM Sans"/>
                <a:ea typeface="DM Sans"/>
                <a:cs typeface="DM Sans"/>
                <a:sym typeface="DM Sans"/>
              </a:rPr>
              <a:t> tenemos que tener false de ambos lados del operador. Con otras combinaciones el operador siempre devuelve true</a:t>
            </a:r>
            <a:endParaRPr sz="135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74"/>
          <p:cNvSpPr txBox="1"/>
          <p:nvPr/>
        </p:nvSpPr>
        <p:spPr>
          <a:xfrm>
            <a:off x="501450" y="944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Mezclando un poco</a:t>
            </a:r>
            <a:endParaRPr b="1" sz="4000">
              <a:solidFill>
                <a:schemeClr val="dk1"/>
              </a:solidFill>
              <a:latin typeface="DM Sans"/>
              <a:ea typeface="DM Sans"/>
              <a:cs typeface="DM Sans"/>
              <a:sym typeface="DM Sans"/>
            </a:endParaRPr>
          </a:p>
        </p:txBody>
      </p:sp>
      <p:sp>
        <p:nvSpPr>
          <p:cNvPr id="347" name="Google Shape;347;p74"/>
          <p:cNvSpPr txBox="1"/>
          <p:nvPr/>
        </p:nvSpPr>
        <p:spPr>
          <a:xfrm>
            <a:off x="473350" y="1908175"/>
            <a:ext cx="81411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t/>
            </a:r>
            <a:endParaRPr sz="1350">
              <a:solidFill>
                <a:schemeClr val="dk1"/>
              </a:solidFill>
              <a:highlight>
                <a:srgbClr val="EAFF6A"/>
              </a:highlight>
              <a:latin typeface="DM Sans"/>
              <a:ea typeface="DM Sans"/>
              <a:cs typeface="DM Sans"/>
              <a:sym typeface="DM Sans"/>
            </a:endParaRPr>
          </a:p>
        </p:txBody>
      </p:sp>
      <p:sp>
        <p:nvSpPr>
          <p:cNvPr id="348" name="Google Shape;348;p74"/>
          <p:cNvSpPr txBox="1"/>
          <p:nvPr/>
        </p:nvSpPr>
        <p:spPr>
          <a:xfrm>
            <a:off x="501450" y="995100"/>
            <a:ext cx="8141100" cy="6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50">
                <a:solidFill>
                  <a:schemeClr val="dk1"/>
                </a:solidFill>
                <a:latin typeface="DM Sans"/>
                <a:ea typeface="DM Sans"/>
                <a:cs typeface="DM Sans"/>
                <a:sym typeface="DM Sans"/>
              </a:rPr>
              <a:t>También </a:t>
            </a:r>
            <a:r>
              <a:rPr b="1" lang="en-GB" sz="1550">
                <a:solidFill>
                  <a:schemeClr val="dk1"/>
                </a:solidFill>
                <a:latin typeface="DM Sans"/>
                <a:ea typeface="DM Sans"/>
                <a:cs typeface="DM Sans"/>
                <a:sym typeface="DM Sans"/>
              </a:rPr>
              <a:t>es posible combinar || (OR) </a:t>
            </a:r>
            <a:r>
              <a:rPr lang="en-GB" sz="1550">
                <a:solidFill>
                  <a:schemeClr val="dk1"/>
                </a:solidFill>
                <a:latin typeface="DM Sans"/>
                <a:ea typeface="DM Sans"/>
                <a:cs typeface="DM Sans"/>
                <a:sym typeface="DM Sans"/>
              </a:rPr>
              <a:t>y</a:t>
            </a:r>
            <a:r>
              <a:rPr b="1" lang="en-GB" sz="1550">
                <a:solidFill>
                  <a:schemeClr val="dk1"/>
                </a:solidFill>
                <a:latin typeface="DM Sans"/>
                <a:ea typeface="DM Sans"/>
                <a:cs typeface="DM Sans"/>
                <a:sym typeface="DM Sans"/>
              </a:rPr>
              <a:t> &amp;&amp; (AND) </a:t>
            </a:r>
            <a:r>
              <a:rPr lang="en-GB" sz="1550">
                <a:solidFill>
                  <a:schemeClr val="dk1"/>
                </a:solidFill>
                <a:latin typeface="DM Sans"/>
                <a:ea typeface="DM Sans"/>
                <a:cs typeface="DM Sans"/>
                <a:sym typeface="DM Sans"/>
              </a:rPr>
              <a:t>al igual que un operador matemático (+ - / *) y operar, valga la redundancia, entre booleanos → condiciones</a:t>
            </a:r>
            <a:endParaRPr sz="1550">
              <a:solidFill>
                <a:schemeClr val="dk1"/>
              </a:solidFill>
              <a:latin typeface="DM Sans"/>
              <a:ea typeface="DM Sans"/>
              <a:cs typeface="DM Sans"/>
              <a:sym typeface="DM Sans"/>
            </a:endParaRPr>
          </a:p>
        </p:txBody>
      </p:sp>
      <p:sp>
        <p:nvSpPr>
          <p:cNvPr id="349" name="Google Shape;349;p74"/>
          <p:cNvSpPr txBox="1"/>
          <p:nvPr/>
        </p:nvSpPr>
        <p:spPr>
          <a:xfrm>
            <a:off x="1121500" y="1908175"/>
            <a:ext cx="6996900" cy="250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let</a:t>
            </a:r>
            <a:r>
              <a:rPr lang="en-GB" sz="1300">
                <a:solidFill>
                  <a:srgbClr val="F8F8F2"/>
                </a:solidFill>
                <a:latin typeface="Consolas"/>
                <a:ea typeface="Consolas"/>
                <a:cs typeface="Consolas"/>
                <a:sym typeface="Consolas"/>
              </a:rPr>
              <a:t> nombre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prompt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Ingresar nombre</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i</a:t>
            </a:r>
            <a:r>
              <a:rPr lang="en-GB" sz="1300">
                <a:solidFill>
                  <a:srgbClr val="FF79C6"/>
                </a:solidFill>
                <a:latin typeface="Consolas"/>
                <a:ea typeface="Consolas"/>
                <a:cs typeface="Consolas"/>
                <a:sym typeface="Consolas"/>
              </a:rPr>
              <a:t>f </a:t>
            </a:r>
            <a:r>
              <a:rPr b="1" lang="en-GB" sz="2000">
                <a:solidFill>
                  <a:srgbClr val="50FA7B"/>
                </a:solidFill>
                <a:latin typeface="Consolas"/>
                <a:ea typeface="Consolas"/>
                <a:cs typeface="Consolas"/>
                <a:sym typeface="Consolas"/>
              </a:rPr>
              <a:t>(</a:t>
            </a:r>
            <a:r>
              <a:rPr lang="en-GB" sz="1300">
                <a:solidFill>
                  <a:srgbClr val="F8F8F2"/>
                </a:solidFill>
                <a:latin typeface="Consolas"/>
                <a:ea typeface="Consolas"/>
                <a:cs typeface="Consolas"/>
                <a:sym typeface="Consolas"/>
              </a:rPr>
              <a:t>(nombre </a:t>
            </a:r>
            <a:r>
              <a:rPr lang="en-GB" sz="1300">
                <a:solidFill>
                  <a:srgbClr val="FF79C6"/>
                </a:solidFill>
                <a:latin typeface="Consolas"/>
                <a:ea typeface="Consolas"/>
                <a:cs typeface="Consolas"/>
                <a:sym typeface="Consolas"/>
              </a:rPr>
              <a:t>!= </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FF79C6"/>
                </a:solidFill>
                <a:latin typeface="Consolas"/>
                <a:ea typeface="Consolas"/>
                <a:cs typeface="Consolas"/>
                <a:sym typeface="Consolas"/>
              </a:rPr>
              <a:t>&amp;&amp;</a:t>
            </a:r>
            <a:r>
              <a:rPr lang="en-GB" sz="1300">
                <a:solidFill>
                  <a:srgbClr val="F8F8F2"/>
                </a:solidFill>
                <a:latin typeface="Consolas"/>
                <a:ea typeface="Consolas"/>
                <a:cs typeface="Consolas"/>
                <a:sym typeface="Consolas"/>
              </a:rPr>
              <a:t> </a:t>
            </a:r>
            <a:r>
              <a:rPr b="1" lang="en-GB" sz="1600">
                <a:solidFill>
                  <a:schemeClr val="accent1"/>
                </a:solidFill>
                <a:latin typeface="Consolas"/>
                <a:ea typeface="Consolas"/>
                <a:cs typeface="Consolas"/>
                <a:sym typeface="Consolas"/>
              </a:rPr>
              <a:t>(</a:t>
            </a:r>
            <a:r>
              <a:rPr lang="en-GB" sz="1300">
                <a:solidFill>
                  <a:srgbClr val="F8F8F2"/>
                </a:solidFill>
                <a:latin typeface="Consolas"/>
                <a:ea typeface="Consolas"/>
                <a:cs typeface="Consolas"/>
                <a:sym typeface="Consolas"/>
              </a:rPr>
              <a:t>(nombre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Pepe</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(nombre </a:t>
            </a:r>
            <a:r>
              <a:rPr lang="en-GB" sz="1300">
                <a:solidFill>
                  <a:srgbClr val="FF79C6"/>
                </a:solidFill>
                <a:latin typeface="Consolas"/>
                <a:ea typeface="Consolas"/>
                <a:cs typeface="Consolas"/>
                <a:sym typeface="Consolas"/>
              </a:rPr>
              <a:t>== </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pepe</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r>
              <a:rPr b="1" lang="en-GB" sz="1600">
                <a:solidFill>
                  <a:schemeClr val="accent1"/>
                </a:solidFill>
                <a:latin typeface="Consolas"/>
                <a:ea typeface="Consolas"/>
                <a:cs typeface="Consolas"/>
                <a:sym typeface="Consolas"/>
              </a:rPr>
              <a:t>)</a:t>
            </a:r>
            <a:r>
              <a:rPr b="1" lang="en-GB" sz="2000">
                <a:solidFill>
                  <a:srgbClr val="50FA7B"/>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alert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Hola Pepeeeeeeee</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FF79C6"/>
                </a:solidFill>
                <a:latin typeface="Consolas"/>
                <a:ea typeface="Consolas"/>
                <a:cs typeface="Consolas"/>
                <a:sym typeface="Consolas"/>
              </a:rPr>
              <a:t>else</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alert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Error: Ingresar nombre </a:t>
            </a:r>
            <a:r>
              <a:rPr lang="en-GB" sz="1300">
                <a:solidFill>
                  <a:srgbClr val="F1FA8C"/>
                </a:solidFill>
                <a:latin typeface="Consolas"/>
                <a:ea typeface="Consolas"/>
                <a:cs typeface="Consolas"/>
                <a:sym typeface="Consolas"/>
              </a:rPr>
              <a:t>válido</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aphicFrame>
        <p:nvGraphicFramePr>
          <p:cNvPr id="354" name="Google Shape;354;p75"/>
          <p:cNvGraphicFramePr/>
          <p:nvPr/>
        </p:nvGraphicFramePr>
        <p:xfrm>
          <a:off x="1444563" y="219950"/>
          <a:ext cx="3000000" cy="3000000"/>
        </p:xfrm>
        <a:graphic>
          <a:graphicData uri="http://schemas.openxmlformats.org/drawingml/2006/table">
            <a:tbl>
              <a:tblPr>
                <a:noFill/>
                <a:tableStyleId>{9666CA12-1B37-4B31-96FA-CDDDA2859EED}</a:tableStyleId>
              </a:tblPr>
              <a:tblGrid>
                <a:gridCol w="2100125"/>
                <a:gridCol w="2435375"/>
                <a:gridCol w="1210950"/>
              </a:tblGrid>
              <a:tr h="723625">
                <a:tc>
                  <a:txBody>
                    <a:bodyPr/>
                    <a:lstStyle/>
                    <a:p>
                      <a:pPr indent="0" lvl="0" marL="0" rtl="0" algn="ctr">
                        <a:spcBef>
                          <a:spcPts val="0"/>
                        </a:spcBef>
                        <a:spcAft>
                          <a:spcPts val="0"/>
                        </a:spcAft>
                        <a:buNone/>
                      </a:pPr>
                      <a:r>
                        <a:rPr lang="en-GB" sz="1500">
                          <a:solidFill>
                            <a:schemeClr val="dk1"/>
                          </a:solidFill>
                          <a:latin typeface="Anton"/>
                          <a:ea typeface="Anton"/>
                          <a:cs typeface="Anton"/>
                          <a:sym typeface="Anton"/>
                        </a:rPr>
                        <a:t>OPERADORES LÓGICOS</a:t>
                      </a:r>
                      <a:endParaRPr sz="1500">
                        <a:solidFill>
                          <a:schemeClr val="dk1"/>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c>
                  <a:txBody>
                    <a:bodyPr/>
                    <a:lstStyle/>
                    <a:p>
                      <a:pPr indent="0" lvl="0" marL="0" rtl="0" algn="ctr">
                        <a:spcBef>
                          <a:spcPts val="0"/>
                        </a:spcBef>
                        <a:spcAft>
                          <a:spcPts val="0"/>
                        </a:spcAft>
                        <a:buNone/>
                      </a:pPr>
                      <a:r>
                        <a:rPr lang="en-GB" sz="1500">
                          <a:solidFill>
                            <a:schemeClr val="dk1"/>
                          </a:solidFill>
                          <a:latin typeface="Anton"/>
                          <a:ea typeface="Anton"/>
                          <a:cs typeface="Anton"/>
                          <a:sym typeface="Anton"/>
                        </a:rPr>
                        <a:t>DESCRIPCIÓN</a:t>
                      </a:r>
                      <a:endParaRPr sz="1500">
                        <a:solidFill>
                          <a:schemeClr val="dk1"/>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c>
                  <a:txBody>
                    <a:bodyPr/>
                    <a:lstStyle/>
                    <a:p>
                      <a:pPr indent="0" lvl="0" marL="0" rtl="0" algn="ctr">
                        <a:spcBef>
                          <a:spcPts val="0"/>
                        </a:spcBef>
                        <a:spcAft>
                          <a:spcPts val="0"/>
                        </a:spcAft>
                        <a:buNone/>
                      </a:pPr>
                      <a:r>
                        <a:rPr lang="en-GB" sz="1500">
                          <a:solidFill>
                            <a:schemeClr val="dk1"/>
                          </a:solidFill>
                          <a:latin typeface="Anton"/>
                          <a:ea typeface="Anton"/>
                          <a:cs typeface="Anton"/>
                          <a:sym typeface="Anton"/>
                        </a:rPr>
                        <a:t>EJEMPLO</a:t>
                      </a:r>
                      <a:endParaRPr sz="1500">
                        <a:solidFill>
                          <a:schemeClr val="dk1"/>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r>
              <a:tr h="371150">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&amp;&amp;</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Operador AND ( y )</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a &amp;&amp; b</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150">
                <a:tc>
                  <a:txBody>
                    <a:bodyPr/>
                    <a:lstStyle/>
                    <a:p>
                      <a:pPr indent="0" lvl="0" marL="0" rtl="0" algn="l">
                        <a:spcBef>
                          <a:spcPts val="0"/>
                        </a:spcBef>
                        <a:spcAft>
                          <a:spcPts val="0"/>
                        </a:spcAft>
                        <a:buClr>
                          <a:schemeClr val="dk1"/>
                        </a:buClr>
                        <a:buSzPts val="1100"/>
                        <a:buFont typeface="Arial"/>
                        <a:buNone/>
                      </a:pPr>
                      <a:r>
                        <a:rPr lang="en-GB" sz="15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Operador OR ( o )</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a </a:t>
                      </a:r>
                      <a:r>
                        <a:rPr lang="en-GB" sz="1500">
                          <a:solidFill>
                            <a:schemeClr val="dk1"/>
                          </a:solidFill>
                          <a:latin typeface="Helvetica Neue"/>
                          <a:ea typeface="Helvetica Neue"/>
                          <a:cs typeface="Helvetica Neue"/>
                          <a:sym typeface="Helvetica Neue"/>
                        </a:rPr>
                        <a:t>||</a:t>
                      </a:r>
                      <a:r>
                        <a:rPr lang="en-GB" sz="1500">
                          <a:latin typeface="Helvetica Neue"/>
                          <a:ea typeface="Helvetica Neue"/>
                          <a:cs typeface="Helvetica Neue"/>
                          <a:sym typeface="Helvetica Neue"/>
                        </a:rPr>
                        <a:t> b</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150">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Operador NOT ( no )</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!a</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55" name="Google Shape;355;p75"/>
          <p:cNvPicPr preferRelativeResize="0"/>
          <p:nvPr/>
        </p:nvPicPr>
        <p:blipFill>
          <a:blip r:embed="rId3">
            <a:alphaModFix/>
          </a:blip>
          <a:stretch>
            <a:fillRect/>
          </a:stretch>
        </p:blipFill>
        <p:spPr>
          <a:xfrm>
            <a:off x="836788" y="2638313"/>
            <a:ext cx="7191375" cy="1762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76"/>
          <p:cNvSpPr/>
          <p:nvPr/>
        </p:nvSpPr>
        <p:spPr>
          <a:xfrm>
            <a:off x="795650" y="3834850"/>
            <a:ext cx="1215300" cy="3924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Cond 1</a:t>
            </a:r>
            <a:endParaRPr b="1"/>
          </a:p>
        </p:txBody>
      </p:sp>
      <p:sp>
        <p:nvSpPr>
          <p:cNvPr id="361" name="Google Shape;361;p76"/>
          <p:cNvSpPr/>
          <p:nvPr/>
        </p:nvSpPr>
        <p:spPr>
          <a:xfrm>
            <a:off x="2396775" y="3833950"/>
            <a:ext cx="1215300" cy="3924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Cond 2</a:t>
            </a:r>
            <a:endParaRPr b="1"/>
          </a:p>
        </p:txBody>
      </p:sp>
      <p:cxnSp>
        <p:nvCxnSpPr>
          <p:cNvPr id="362" name="Google Shape;362;p76"/>
          <p:cNvCxnSpPr>
            <a:stCxn id="360" idx="3"/>
            <a:endCxn id="361" idx="1"/>
          </p:cNvCxnSpPr>
          <p:nvPr/>
        </p:nvCxnSpPr>
        <p:spPr>
          <a:xfrm flipH="1" rot="10800000">
            <a:off x="2010950" y="4030150"/>
            <a:ext cx="385800" cy="900"/>
          </a:xfrm>
          <a:prstGeom prst="straightConnector1">
            <a:avLst/>
          </a:prstGeom>
          <a:noFill/>
          <a:ln cap="flat" cmpd="sng" w="38100">
            <a:solidFill>
              <a:schemeClr val="dk1"/>
            </a:solidFill>
            <a:prstDash val="solid"/>
            <a:round/>
            <a:headEnd len="med" w="med" type="none"/>
            <a:tailEnd len="med" w="med" type="none"/>
          </a:ln>
        </p:spPr>
      </p:cxnSp>
      <p:cxnSp>
        <p:nvCxnSpPr>
          <p:cNvPr id="363" name="Google Shape;363;p76"/>
          <p:cNvCxnSpPr>
            <a:stCxn id="361" idx="3"/>
          </p:cNvCxnSpPr>
          <p:nvPr/>
        </p:nvCxnSpPr>
        <p:spPr>
          <a:xfrm flipH="1" rot="10800000">
            <a:off x="3612075" y="4028350"/>
            <a:ext cx="601500" cy="1800"/>
          </a:xfrm>
          <a:prstGeom prst="straightConnector1">
            <a:avLst/>
          </a:prstGeom>
          <a:noFill/>
          <a:ln cap="flat" cmpd="sng" w="28575">
            <a:solidFill>
              <a:schemeClr val="dk1"/>
            </a:solidFill>
            <a:prstDash val="solid"/>
            <a:round/>
            <a:headEnd len="med" w="med" type="none"/>
            <a:tailEnd len="med" w="med" type="triangle"/>
          </a:ln>
        </p:spPr>
      </p:cxnSp>
      <p:sp>
        <p:nvSpPr>
          <p:cNvPr id="364" name="Google Shape;364;p76"/>
          <p:cNvSpPr/>
          <p:nvPr/>
        </p:nvSpPr>
        <p:spPr>
          <a:xfrm>
            <a:off x="5465625" y="3418025"/>
            <a:ext cx="1215300" cy="3924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Cond 1</a:t>
            </a:r>
            <a:endParaRPr b="1"/>
          </a:p>
        </p:txBody>
      </p:sp>
      <p:sp>
        <p:nvSpPr>
          <p:cNvPr id="365" name="Google Shape;365;p76"/>
          <p:cNvSpPr/>
          <p:nvPr/>
        </p:nvSpPr>
        <p:spPr>
          <a:xfrm>
            <a:off x="5465625" y="4227250"/>
            <a:ext cx="1215300" cy="3924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Cond 2</a:t>
            </a:r>
            <a:endParaRPr b="1"/>
          </a:p>
        </p:txBody>
      </p:sp>
      <p:cxnSp>
        <p:nvCxnSpPr>
          <p:cNvPr id="366" name="Google Shape;366;p76"/>
          <p:cNvCxnSpPr>
            <a:stCxn id="364" idx="3"/>
          </p:cNvCxnSpPr>
          <p:nvPr/>
        </p:nvCxnSpPr>
        <p:spPr>
          <a:xfrm>
            <a:off x="6680925" y="3614225"/>
            <a:ext cx="418200" cy="419400"/>
          </a:xfrm>
          <a:prstGeom prst="bentConnector2">
            <a:avLst/>
          </a:prstGeom>
          <a:noFill/>
          <a:ln cap="flat" cmpd="sng" w="28575">
            <a:solidFill>
              <a:schemeClr val="dk1"/>
            </a:solidFill>
            <a:prstDash val="solid"/>
            <a:round/>
            <a:headEnd len="med" w="med" type="none"/>
            <a:tailEnd len="med" w="med" type="none"/>
          </a:ln>
        </p:spPr>
      </p:cxnSp>
      <p:cxnSp>
        <p:nvCxnSpPr>
          <p:cNvPr id="367" name="Google Shape;367;p76"/>
          <p:cNvCxnSpPr/>
          <p:nvPr/>
        </p:nvCxnSpPr>
        <p:spPr>
          <a:xfrm flipH="1" rot="10800000">
            <a:off x="6680925" y="4049650"/>
            <a:ext cx="1009800" cy="360600"/>
          </a:xfrm>
          <a:prstGeom prst="bentConnector3">
            <a:avLst>
              <a:gd fmla="val 41261" name="adj1"/>
            </a:avLst>
          </a:prstGeom>
          <a:noFill/>
          <a:ln cap="flat" cmpd="sng" w="28575">
            <a:solidFill>
              <a:schemeClr val="dk1"/>
            </a:solidFill>
            <a:prstDash val="solid"/>
            <a:round/>
            <a:headEnd len="med" w="med" type="none"/>
            <a:tailEnd len="med" w="med" type="triangle"/>
          </a:ln>
        </p:spPr>
      </p:cxnSp>
      <p:sp>
        <p:nvSpPr>
          <p:cNvPr id="368" name="Google Shape;368;p76"/>
          <p:cNvSpPr txBox="1"/>
          <p:nvPr/>
        </p:nvSpPr>
        <p:spPr>
          <a:xfrm>
            <a:off x="1870225" y="3172450"/>
            <a:ext cx="88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rPr>
              <a:t>AND</a:t>
            </a:r>
            <a:endParaRPr b="1" sz="1800">
              <a:solidFill>
                <a:schemeClr val="dk1"/>
              </a:solidFill>
            </a:endParaRPr>
          </a:p>
        </p:txBody>
      </p:sp>
      <p:sp>
        <p:nvSpPr>
          <p:cNvPr id="369" name="Google Shape;369;p76"/>
          <p:cNvSpPr txBox="1"/>
          <p:nvPr/>
        </p:nvSpPr>
        <p:spPr>
          <a:xfrm>
            <a:off x="5796225" y="2805450"/>
            <a:ext cx="88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rPr>
              <a:t>OR</a:t>
            </a:r>
            <a:endParaRPr b="1" sz="1800">
              <a:solidFill>
                <a:schemeClr val="dk1"/>
              </a:solidFill>
            </a:endParaRPr>
          </a:p>
        </p:txBody>
      </p:sp>
      <p:graphicFrame>
        <p:nvGraphicFramePr>
          <p:cNvPr id="370" name="Google Shape;370;p76"/>
          <p:cNvGraphicFramePr/>
          <p:nvPr/>
        </p:nvGraphicFramePr>
        <p:xfrm>
          <a:off x="1538475" y="397750"/>
          <a:ext cx="3000000" cy="3000000"/>
        </p:xfrm>
        <a:graphic>
          <a:graphicData uri="http://schemas.openxmlformats.org/drawingml/2006/table">
            <a:tbl>
              <a:tblPr>
                <a:noFill/>
                <a:tableStyleId>{9666CA12-1B37-4B31-96FA-CDDDA2859EED}</a:tableStyleId>
              </a:tblPr>
              <a:tblGrid>
                <a:gridCol w="2100125"/>
                <a:gridCol w="2435375"/>
                <a:gridCol w="1210950"/>
              </a:tblGrid>
              <a:tr h="723625">
                <a:tc>
                  <a:txBody>
                    <a:bodyPr/>
                    <a:lstStyle/>
                    <a:p>
                      <a:pPr indent="0" lvl="0" marL="0" rtl="0" algn="ctr">
                        <a:spcBef>
                          <a:spcPts val="0"/>
                        </a:spcBef>
                        <a:spcAft>
                          <a:spcPts val="0"/>
                        </a:spcAft>
                        <a:buNone/>
                      </a:pPr>
                      <a:r>
                        <a:rPr lang="en-GB" sz="1500">
                          <a:solidFill>
                            <a:schemeClr val="dk1"/>
                          </a:solidFill>
                          <a:latin typeface="Anton"/>
                          <a:ea typeface="Anton"/>
                          <a:cs typeface="Anton"/>
                          <a:sym typeface="Anton"/>
                        </a:rPr>
                        <a:t>OPERADORES LÓGICOS Y RELACIONALES</a:t>
                      </a:r>
                      <a:endParaRPr sz="1500">
                        <a:solidFill>
                          <a:schemeClr val="dk1"/>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c>
                  <a:txBody>
                    <a:bodyPr/>
                    <a:lstStyle/>
                    <a:p>
                      <a:pPr indent="0" lvl="0" marL="0" rtl="0" algn="ctr">
                        <a:spcBef>
                          <a:spcPts val="0"/>
                        </a:spcBef>
                        <a:spcAft>
                          <a:spcPts val="0"/>
                        </a:spcAft>
                        <a:buNone/>
                      </a:pPr>
                      <a:r>
                        <a:rPr lang="en-GB" sz="1500">
                          <a:solidFill>
                            <a:schemeClr val="dk1"/>
                          </a:solidFill>
                          <a:latin typeface="Anton"/>
                          <a:ea typeface="Anton"/>
                          <a:cs typeface="Anton"/>
                          <a:sym typeface="Anton"/>
                        </a:rPr>
                        <a:t>DESCRIPCIÓN</a:t>
                      </a:r>
                      <a:endParaRPr sz="1500">
                        <a:solidFill>
                          <a:schemeClr val="dk1"/>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c>
                  <a:txBody>
                    <a:bodyPr/>
                    <a:lstStyle/>
                    <a:p>
                      <a:pPr indent="0" lvl="0" marL="0" rtl="0" algn="ctr">
                        <a:spcBef>
                          <a:spcPts val="0"/>
                        </a:spcBef>
                        <a:spcAft>
                          <a:spcPts val="0"/>
                        </a:spcAft>
                        <a:buNone/>
                      </a:pPr>
                      <a:r>
                        <a:rPr lang="en-GB" sz="1500">
                          <a:solidFill>
                            <a:schemeClr val="dk1"/>
                          </a:solidFill>
                          <a:latin typeface="Anton"/>
                          <a:ea typeface="Anton"/>
                          <a:cs typeface="Anton"/>
                          <a:sym typeface="Anton"/>
                        </a:rPr>
                        <a:t>EJEMPLO</a:t>
                      </a:r>
                      <a:endParaRPr sz="1500">
                        <a:solidFill>
                          <a:schemeClr val="dk1"/>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r>
              <a:tr h="371150">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&amp;&amp;</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Operador AND ( y )</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a &amp;&amp; b</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150">
                <a:tc>
                  <a:txBody>
                    <a:bodyPr/>
                    <a:lstStyle/>
                    <a:p>
                      <a:pPr indent="0" lvl="0" marL="0" rtl="0" algn="l">
                        <a:spcBef>
                          <a:spcPts val="0"/>
                        </a:spcBef>
                        <a:spcAft>
                          <a:spcPts val="0"/>
                        </a:spcAft>
                        <a:buClr>
                          <a:schemeClr val="dk1"/>
                        </a:buClr>
                        <a:buSzPts val="1100"/>
                        <a:buFont typeface="Arial"/>
                        <a:buNone/>
                      </a:pPr>
                      <a:r>
                        <a:rPr lang="en-GB" sz="15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Operador OR ( o )</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a </a:t>
                      </a:r>
                      <a:r>
                        <a:rPr lang="en-GB" sz="1500">
                          <a:solidFill>
                            <a:schemeClr val="dk1"/>
                          </a:solidFill>
                          <a:latin typeface="Helvetica Neue"/>
                          <a:ea typeface="Helvetica Neue"/>
                          <a:cs typeface="Helvetica Neue"/>
                          <a:sym typeface="Helvetica Neue"/>
                        </a:rPr>
                        <a:t>||</a:t>
                      </a:r>
                      <a:r>
                        <a:rPr lang="en-GB" sz="1500">
                          <a:latin typeface="Helvetica Neue"/>
                          <a:ea typeface="Helvetica Neue"/>
                          <a:cs typeface="Helvetica Neue"/>
                          <a:sym typeface="Helvetica Neue"/>
                        </a:rPr>
                        <a:t> b</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150">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Operador NOT ( no )</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500">
                          <a:latin typeface="Helvetica Neue"/>
                          <a:ea typeface="Helvetica Neue"/>
                          <a:cs typeface="Helvetica Neue"/>
                          <a:sym typeface="Helvetica Neue"/>
                        </a:rPr>
                        <a:t>!a</a:t>
                      </a:r>
                      <a:endParaRPr sz="15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66" name="Google Shape;166;p5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67" name="Google Shape;167;p50"/>
          <p:cNvSpPr txBox="1"/>
          <p:nvPr/>
        </p:nvSpPr>
        <p:spPr>
          <a:xfrm>
            <a:off x="2690561" y="14020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lt1"/>
                </a:solidFill>
                <a:latin typeface="DM Sans"/>
                <a:ea typeface="DM Sans"/>
                <a:cs typeface="DM Sans"/>
                <a:sym typeface="DM Sans"/>
              </a:rPr>
              <a:t>Entender </a:t>
            </a:r>
            <a:r>
              <a:rPr lang="en-GB" sz="1350">
                <a:solidFill>
                  <a:schemeClr val="lt1"/>
                </a:solidFill>
                <a:latin typeface="DM Sans"/>
                <a:ea typeface="DM Sans"/>
                <a:cs typeface="DM Sans"/>
                <a:sym typeface="DM Sans"/>
              </a:rPr>
              <a:t>qué es un condicional y cómo nos permite tomar decisiones</a:t>
            </a:r>
            <a:endParaRPr sz="1350">
              <a:solidFill>
                <a:schemeClr val="lt1"/>
              </a:solidFill>
              <a:latin typeface="DM Sans"/>
              <a:ea typeface="DM Sans"/>
              <a:cs typeface="DM Sans"/>
              <a:sym typeface="DM Sans"/>
            </a:endParaRPr>
          </a:p>
        </p:txBody>
      </p:sp>
      <p:pic>
        <p:nvPicPr>
          <p:cNvPr id="168" name="Google Shape;168;p50"/>
          <p:cNvPicPr preferRelativeResize="0"/>
          <p:nvPr/>
        </p:nvPicPr>
        <p:blipFill>
          <a:blip r:embed="rId3">
            <a:alphaModFix/>
          </a:blip>
          <a:stretch>
            <a:fillRect/>
          </a:stretch>
        </p:blipFill>
        <p:spPr>
          <a:xfrm>
            <a:off x="2172138" y="2277625"/>
            <a:ext cx="196975" cy="196975"/>
          </a:xfrm>
          <a:prstGeom prst="rect">
            <a:avLst/>
          </a:prstGeom>
          <a:noFill/>
          <a:ln>
            <a:noFill/>
          </a:ln>
        </p:spPr>
      </p:pic>
      <p:sp>
        <p:nvSpPr>
          <p:cNvPr id="169" name="Google Shape;169;p50"/>
          <p:cNvSpPr txBox="1"/>
          <p:nvPr/>
        </p:nvSpPr>
        <p:spPr>
          <a:xfrm>
            <a:off x="2690561" y="21051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lt1"/>
                </a:solidFill>
                <a:latin typeface="DM Sans"/>
                <a:ea typeface="DM Sans"/>
                <a:cs typeface="DM Sans"/>
                <a:sym typeface="DM Sans"/>
              </a:rPr>
              <a:t>Comprender </a:t>
            </a:r>
            <a:r>
              <a:rPr lang="en-GB" sz="1350">
                <a:solidFill>
                  <a:schemeClr val="lt1"/>
                </a:solidFill>
                <a:latin typeface="DM Sans"/>
                <a:ea typeface="DM Sans"/>
                <a:cs typeface="DM Sans"/>
                <a:sym typeface="DM Sans"/>
              </a:rPr>
              <a:t>cómo Javascript evalúa un valor como verdadero o falso</a:t>
            </a:r>
            <a:endParaRPr sz="1350">
              <a:solidFill>
                <a:schemeClr val="lt1"/>
              </a:solidFill>
              <a:latin typeface="DM Sans"/>
              <a:ea typeface="DM Sans"/>
              <a:cs typeface="DM Sans"/>
              <a:sym typeface="DM Sans"/>
            </a:endParaRPr>
          </a:p>
        </p:txBody>
      </p:sp>
      <p:pic>
        <p:nvPicPr>
          <p:cNvPr id="170" name="Google Shape;170;p50"/>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171" name="Google Shape;171;p50"/>
          <p:cNvSpPr txBox="1"/>
          <p:nvPr/>
        </p:nvSpPr>
        <p:spPr>
          <a:xfrm>
            <a:off x="2690561" y="28082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lt1"/>
                </a:solidFill>
                <a:latin typeface="DM Sans"/>
                <a:ea typeface="DM Sans"/>
                <a:cs typeface="DM Sans"/>
                <a:sym typeface="DM Sans"/>
              </a:rPr>
              <a:t>Identificar </a:t>
            </a:r>
            <a:r>
              <a:rPr lang="en-GB" sz="1350">
                <a:solidFill>
                  <a:schemeClr val="lt1"/>
                </a:solidFill>
                <a:latin typeface="DM Sans"/>
                <a:ea typeface="DM Sans"/>
                <a:cs typeface="DM Sans"/>
                <a:sym typeface="DM Sans"/>
              </a:rPr>
              <a:t>operadores lógicos de comparación y </a:t>
            </a:r>
            <a:r>
              <a:rPr b="1" lang="en-GB" sz="1350">
                <a:solidFill>
                  <a:schemeClr val="lt1"/>
                </a:solidFill>
                <a:latin typeface="DM Sans"/>
                <a:ea typeface="DM Sans"/>
                <a:cs typeface="DM Sans"/>
                <a:sym typeface="DM Sans"/>
              </a:rPr>
              <a:t>comprender</a:t>
            </a:r>
            <a:r>
              <a:rPr lang="en-GB" sz="1350">
                <a:solidFill>
                  <a:schemeClr val="lt1"/>
                </a:solidFill>
                <a:latin typeface="DM Sans"/>
                <a:ea typeface="DM Sans"/>
                <a:cs typeface="DM Sans"/>
                <a:sym typeface="DM Sans"/>
              </a:rPr>
              <a:t> su aplicación en condicionales</a:t>
            </a:r>
            <a:endParaRPr sz="1350">
              <a:solidFill>
                <a:schemeClr val="lt1"/>
              </a:solidFill>
              <a:latin typeface="DM Sans"/>
              <a:ea typeface="DM Sans"/>
              <a:cs typeface="DM Sans"/>
              <a:sym typeface="DM Sans"/>
            </a:endParaRPr>
          </a:p>
        </p:txBody>
      </p:sp>
      <p:cxnSp>
        <p:nvCxnSpPr>
          <p:cNvPr id="172" name="Google Shape;172;p50"/>
          <p:cNvCxnSpPr>
            <a:stCxn id="166" idx="2"/>
            <a:endCxn id="168" idx="0"/>
          </p:cNvCxnSpPr>
          <p:nvPr/>
        </p:nvCxnSpPr>
        <p:spPr>
          <a:xfrm flipH="1" rot="-5400000">
            <a:off x="2003625" y="2009587"/>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cxnSp>
        <p:nvCxnSpPr>
          <p:cNvPr id="173" name="Google Shape;173;p50"/>
          <p:cNvCxnSpPr>
            <a:stCxn id="168" idx="2"/>
            <a:endCxn id="170" idx="0"/>
          </p:cNvCxnSpPr>
          <p:nvPr/>
        </p:nvCxnSpPr>
        <p:spPr>
          <a:xfrm flipH="1" rot="-5400000">
            <a:off x="2003325" y="2741900"/>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7"/>
          <p:cNvSpPr txBox="1"/>
          <p:nvPr/>
        </p:nvSpPr>
        <p:spPr>
          <a:xfrm>
            <a:off x="1239900" y="397025"/>
            <a:ext cx="6664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 ver </a:t>
            </a:r>
            <a:r>
              <a:rPr b="1" lang="en-GB" sz="4000">
                <a:solidFill>
                  <a:schemeClr val="dk1"/>
                </a:solidFill>
                <a:latin typeface="DM Sans"/>
                <a:ea typeface="DM Sans"/>
                <a:cs typeface="DM Sans"/>
                <a:sym typeface="DM Sans"/>
              </a:rPr>
              <a:t>quién</a:t>
            </a:r>
            <a:r>
              <a:rPr b="1" lang="en-GB" sz="4000">
                <a:solidFill>
                  <a:schemeClr val="dk1"/>
                </a:solidFill>
                <a:latin typeface="DM Sans"/>
                <a:ea typeface="DM Sans"/>
                <a:cs typeface="DM Sans"/>
                <a:sym typeface="DM Sans"/>
              </a:rPr>
              <a:t> estuvo atento</a:t>
            </a:r>
            <a:endParaRPr b="1" sz="4000">
              <a:solidFill>
                <a:schemeClr val="dk1"/>
              </a:solidFill>
              <a:latin typeface="DM Sans"/>
              <a:ea typeface="DM Sans"/>
              <a:cs typeface="DM Sans"/>
              <a:sym typeface="DM Sans"/>
            </a:endParaRPr>
          </a:p>
        </p:txBody>
      </p:sp>
      <p:graphicFrame>
        <p:nvGraphicFramePr>
          <p:cNvPr id="376" name="Google Shape;376;p77"/>
          <p:cNvGraphicFramePr/>
          <p:nvPr/>
        </p:nvGraphicFramePr>
        <p:xfrm>
          <a:off x="1358500" y="1612538"/>
          <a:ext cx="3000000" cy="3000000"/>
        </p:xfrm>
        <a:graphic>
          <a:graphicData uri="http://schemas.openxmlformats.org/drawingml/2006/table">
            <a:tbl>
              <a:tblPr>
                <a:noFill/>
                <a:tableStyleId>{9666CA12-1B37-4B31-96FA-CDDDA2859EED}</a:tableStyleId>
              </a:tblPr>
              <a:tblGrid>
                <a:gridCol w="3496975"/>
                <a:gridCol w="2011900"/>
              </a:tblGrid>
              <a:tr h="306525">
                <a:tc>
                  <a:txBody>
                    <a:bodyPr/>
                    <a:lstStyle/>
                    <a:p>
                      <a:pPr indent="0" lvl="0" marL="0" rtl="0" algn="ctr">
                        <a:spcBef>
                          <a:spcPts val="0"/>
                        </a:spcBef>
                        <a:spcAft>
                          <a:spcPts val="0"/>
                        </a:spcAft>
                        <a:buNone/>
                      </a:pPr>
                      <a:r>
                        <a:rPr lang="en-GB">
                          <a:latin typeface="Helvetica Neue"/>
                          <a:ea typeface="Helvetica Neue"/>
                          <a:cs typeface="Helvetica Neue"/>
                          <a:sym typeface="Helvetica Neue"/>
                        </a:rPr>
                        <a:t>true </a:t>
                      </a:r>
                      <a:r>
                        <a:rPr b="1" lang="en-GB">
                          <a:latin typeface="Helvetica Neue"/>
                          <a:ea typeface="Helvetica Neue"/>
                          <a:cs typeface="Helvetica Neue"/>
                          <a:sym typeface="Helvetica Neue"/>
                        </a:rPr>
                        <a:t>&amp;&amp;</a:t>
                      </a:r>
                      <a:r>
                        <a:rPr lang="en-GB">
                          <a:latin typeface="Helvetica Neue"/>
                          <a:ea typeface="Helvetica Neue"/>
                          <a:cs typeface="Helvetica Neue"/>
                          <a:sym typeface="Helvetica Neue"/>
                        </a:rPr>
                        <a:t> false</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Helvetica Neue"/>
                          <a:ea typeface="Helvetica Neue"/>
                          <a:cs typeface="Helvetica Neue"/>
                          <a:sym typeface="Helvetica Neue"/>
                        </a:rPr>
                        <a:t>false</a:t>
                      </a:r>
                      <a:endParaRPr>
                        <a:solidFill>
                          <a:schemeClr val="lt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525">
                <a:tc>
                  <a:txBody>
                    <a:bodyPr/>
                    <a:lstStyle/>
                    <a:p>
                      <a:pPr indent="0" lvl="0" marL="0" rtl="0" algn="ctr">
                        <a:spcBef>
                          <a:spcPts val="0"/>
                        </a:spcBef>
                        <a:spcAft>
                          <a:spcPts val="0"/>
                        </a:spcAft>
                        <a:buNone/>
                      </a:pPr>
                      <a:r>
                        <a:rPr lang="en-GB">
                          <a:latin typeface="Helvetica Neue"/>
                          <a:ea typeface="Helvetica Neue"/>
                          <a:cs typeface="Helvetica Neue"/>
                          <a:sym typeface="Helvetica Neue"/>
                        </a:rPr>
                        <a:t>t</a:t>
                      </a:r>
                      <a:r>
                        <a:rPr lang="en-GB">
                          <a:latin typeface="Helvetica Neue"/>
                          <a:ea typeface="Helvetica Neue"/>
                          <a:cs typeface="Helvetica Neue"/>
                          <a:sym typeface="Helvetica Neue"/>
                        </a:rPr>
                        <a:t>rue </a:t>
                      </a:r>
                      <a:r>
                        <a:rPr b="1" lang="en-GB">
                          <a:latin typeface="Helvetica Neue"/>
                          <a:ea typeface="Helvetica Neue"/>
                          <a:cs typeface="Helvetica Neue"/>
                          <a:sym typeface="Helvetica Neue"/>
                        </a:rPr>
                        <a:t>||</a:t>
                      </a:r>
                      <a:r>
                        <a:rPr lang="en-GB">
                          <a:latin typeface="Helvetica Neue"/>
                          <a:ea typeface="Helvetica Neue"/>
                          <a:cs typeface="Helvetica Neue"/>
                          <a:sym typeface="Helvetica Neue"/>
                        </a:rPr>
                        <a:t> false</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Helvetica Neue"/>
                          <a:ea typeface="Helvetica Neue"/>
                          <a:cs typeface="Helvetica Neue"/>
                          <a:sym typeface="Helvetica Neue"/>
                        </a:rPr>
                        <a:t>true</a:t>
                      </a:r>
                      <a:endParaRPr>
                        <a:solidFill>
                          <a:schemeClr val="lt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525">
                <a:tc>
                  <a:txBody>
                    <a:bodyPr/>
                    <a:lstStyle/>
                    <a:p>
                      <a:pPr indent="0" lvl="0" marL="0" rtl="0" algn="ctr">
                        <a:spcBef>
                          <a:spcPts val="0"/>
                        </a:spcBef>
                        <a:spcAft>
                          <a:spcPts val="0"/>
                        </a:spcAft>
                        <a:buNone/>
                      </a:pPr>
                      <a:r>
                        <a:rPr lang="en-GB">
                          <a:latin typeface="Helvetica Neue"/>
                          <a:ea typeface="Helvetica Neue"/>
                          <a:cs typeface="Helvetica Neue"/>
                          <a:sym typeface="Helvetica Neue"/>
                        </a:rPr>
                        <a:t>(15 &gt; 10) </a:t>
                      </a:r>
                      <a:r>
                        <a:rPr b="1" lang="en-GB">
                          <a:latin typeface="Helvetica Neue"/>
                          <a:ea typeface="Helvetica Neue"/>
                          <a:cs typeface="Helvetica Neue"/>
                          <a:sym typeface="Helvetica Neue"/>
                        </a:rPr>
                        <a:t>&amp;&amp;</a:t>
                      </a:r>
                      <a:r>
                        <a:rPr lang="en-GB">
                          <a:latin typeface="Helvetica Neue"/>
                          <a:ea typeface="Helvetica Neue"/>
                          <a:cs typeface="Helvetica Neue"/>
                          <a:sym typeface="Helvetica Neue"/>
                        </a:rPr>
                        <a:t> true</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Helvetica Neue"/>
                          <a:ea typeface="Helvetica Neue"/>
                          <a:cs typeface="Helvetica Neue"/>
                          <a:sym typeface="Helvetica Neue"/>
                        </a:rPr>
                        <a:t>true</a:t>
                      </a:r>
                      <a:endParaRPr>
                        <a:solidFill>
                          <a:schemeClr val="lt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525">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a:t>
                      </a:r>
                      <a:r>
                        <a:rPr lang="en-GB">
                          <a:latin typeface="Helvetica Neue"/>
                          <a:ea typeface="Helvetica Neue"/>
                          <a:cs typeface="Helvetica Neue"/>
                          <a:sym typeface="Helvetica Neue"/>
                        </a:rPr>
                        <a:t>(25 &lt; 100)</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Helvetica Neue"/>
                          <a:ea typeface="Helvetica Neue"/>
                          <a:cs typeface="Helvetica Neue"/>
                          <a:sym typeface="Helvetica Neue"/>
                        </a:rPr>
                        <a:t>false</a:t>
                      </a:r>
                      <a:endParaRPr>
                        <a:solidFill>
                          <a:schemeClr val="lt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525">
                <a:tc>
                  <a:txBody>
                    <a:bodyPr/>
                    <a:lstStyle/>
                    <a:p>
                      <a:pPr indent="0" lvl="0" marL="0" rtl="0" algn="ctr">
                        <a:spcBef>
                          <a:spcPts val="0"/>
                        </a:spcBef>
                        <a:spcAft>
                          <a:spcPts val="0"/>
                        </a:spcAft>
                        <a:buNone/>
                      </a:pPr>
                      <a:r>
                        <a:rPr lang="en-GB">
                          <a:latin typeface="Helvetica Neue"/>
                          <a:ea typeface="Helvetica Neue"/>
                          <a:cs typeface="Helvetica Neue"/>
                          <a:sym typeface="Helvetica Neue"/>
                        </a:rPr>
                        <a:t>(25 &gt;= 25) </a:t>
                      </a:r>
                      <a:r>
                        <a:rPr b="1" lang="en-GB">
                          <a:latin typeface="Helvetica Neue"/>
                          <a:ea typeface="Helvetica Neue"/>
                          <a:cs typeface="Helvetica Neue"/>
                          <a:sym typeface="Helvetica Neue"/>
                        </a:rPr>
                        <a:t>&amp;&amp;</a:t>
                      </a:r>
                      <a:r>
                        <a:rPr lang="en-GB">
                          <a:latin typeface="Helvetica Neue"/>
                          <a:ea typeface="Helvetica Neue"/>
                          <a:cs typeface="Helvetica Neue"/>
                          <a:sym typeface="Helvetica Neue"/>
                        </a:rPr>
                        <a:t> (10 &lt; 10)</a:t>
                      </a:r>
                      <a:endParaRPr>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Helvetica Neue"/>
                          <a:ea typeface="Helvetica Neue"/>
                          <a:cs typeface="Helvetica Neue"/>
                          <a:sym typeface="Helvetica Neue"/>
                        </a:rPr>
                        <a:t>false</a:t>
                      </a:r>
                      <a:endParaRPr>
                        <a:solidFill>
                          <a:schemeClr val="lt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ctr">
                        <a:spcBef>
                          <a:spcPts val="0"/>
                        </a:spcBef>
                        <a:spcAft>
                          <a:spcPts val="0"/>
                        </a:spcAft>
                        <a:buNone/>
                      </a:pPr>
                      <a:r>
                        <a:rPr lang="en-GB" sz="1800">
                          <a:latin typeface="Helvetica Neue"/>
                          <a:ea typeface="Helvetica Neue"/>
                          <a:cs typeface="Helvetica Neue"/>
                          <a:sym typeface="Helvetica Neue"/>
                        </a:rPr>
                        <a:t>(</a:t>
                      </a:r>
                      <a:r>
                        <a:rPr lang="en-GB" sz="1700">
                          <a:latin typeface="Helvetica Neue"/>
                          <a:ea typeface="Helvetica Neue"/>
                          <a:cs typeface="Helvetica Neue"/>
                          <a:sym typeface="Helvetica Neue"/>
                        </a:rPr>
                        <a:t>( </a:t>
                      </a:r>
                      <a:r>
                        <a:rPr lang="en-GB">
                          <a:latin typeface="Helvetica Neue"/>
                          <a:ea typeface="Helvetica Neue"/>
                          <a:cs typeface="Helvetica Neue"/>
                          <a:sym typeface="Helvetica Neue"/>
                        </a:rPr>
                        <a:t>(‘a’ != ‘A’) </a:t>
                      </a:r>
                      <a:r>
                        <a:rPr b="1" lang="en-GB">
                          <a:latin typeface="Helvetica Neue"/>
                          <a:ea typeface="Helvetica Neue"/>
                          <a:cs typeface="Helvetica Neue"/>
                          <a:sym typeface="Helvetica Neue"/>
                        </a:rPr>
                        <a:t>&amp;&amp;</a:t>
                      </a:r>
                      <a:r>
                        <a:rPr lang="en-GB">
                          <a:latin typeface="Helvetica Neue"/>
                          <a:ea typeface="Helvetica Neue"/>
                          <a:cs typeface="Helvetica Neue"/>
                          <a:sym typeface="Helvetica Neue"/>
                        </a:rPr>
                        <a:t> false</a:t>
                      </a:r>
                      <a:r>
                        <a:rPr lang="en-GB" sz="1700">
                          <a:latin typeface="Helvetica Neue"/>
                          <a:ea typeface="Helvetica Neue"/>
                          <a:cs typeface="Helvetica Neue"/>
                          <a:sym typeface="Helvetica Neue"/>
                        </a:rPr>
                        <a:t>)</a:t>
                      </a:r>
                      <a:r>
                        <a:rPr lang="en-GB">
                          <a:latin typeface="Helvetica Neue"/>
                          <a:ea typeface="Helvetica Neue"/>
                          <a:cs typeface="Helvetica Neue"/>
                          <a:sym typeface="Helvetica Neue"/>
                        </a:rPr>
                        <a:t> </a:t>
                      </a:r>
                      <a:r>
                        <a:rPr b="1" lang="en-GB">
                          <a:latin typeface="Helvetica Neue"/>
                          <a:ea typeface="Helvetica Neue"/>
                          <a:cs typeface="Helvetica Neue"/>
                          <a:sym typeface="Helvetica Neue"/>
                        </a:rPr>
                        <a:t>||</a:t>
                      </a:r>
                      <a:r>
                        <a:rPr lang="en-GB">
                          <a:latin typeface="Helvetica Neue"/>
                          <a:ea typeface="Helvetica Neue"/>
                          <a:cs typeface="Helvetica Neue"/>
                          <a:sym typeface="Helvetica Neue"/>
                        </a:rPr>
                        <a:t> (80 &gt; 79) </a:t>
                      </a:r>
                      <a:r>
                        <a:rPr lang="en-GB"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Helvetica Neue"/>
                          <a:ea typeface="Helvetica Neue"/>
                          <a:cs typeface="Helvetica Neue"/>
                          <a:sym typeface="Helvetica Neue"/>
                        </a:rPr>
                        <a:t>true</a:t>
                      </a:r>
                      <a:endParaRPr>
                        <a:solidFill>
                          <a:schemeClr val="lt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grpSp>
        <p:nvGrpSpPr>
          <p:cNvPr id="381" name="Google Shape;381;p78"/>
          <p:cNvGrpSpPr/>
          <p:nvPr/>
        </p:nvGrpSpPr>
        <p:grpSpPr>
          <a:xfrm>
            <a:off x="425697" y="106572"/>
            <a:ext cx="431074" cy="431074"/>
            <a:chOff x="974706" y="2467173"/>
            <a:chExt cx="738900" cy="738900"/>
          </a:xfrm>
        </p:grpSpPr>
        <p:sp>
          <p:nvSpPr>
            <p:cNvPr id="382" name="Google Shape;382;p7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7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84" name="Google Shape;384;p78"/>
          <p:cNvSpPr txBox="1"/>
          <p:nvPr/>
        </p:nvSpPr>
        <p:spPr>
          <a:xfrm>
            <a:off x="425700" y="572300"/>
            <a:ext cx="80256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600">
                <a:solidFill>
                  <a:schemeClr val="dk1"/>
                </a:solidFill>
                <a:latin typeface="DM Sans"/>
                <a:ea typeface="DM Sans"/>
                <a:cs typeface="DM Sans"/>
                <a:sym typeface="DM Sans"/>
              </a:rPr>
              <a:t>Crear un algoritmo con un condicional</a:t>
            </a:r>
            <a:endParaRPr b="1" sz="3600">
              <a:solidFill>
                <a:schemeClr val="dk1"/>
              </a:solidFill>
              <a:latin typeface="DM Sans"/>
              <a:ea typeface="DM Sans"/>
              <a:cs typeface="DM Sans"/>
              <a:sym typeface="DM Sans"/>
            </a:endParaRPr>
          </a:p>
        </p:txBody>
      </p:sp>
      <p:sp>
        <p:nvSpPr>
          <p:cNvPr id="385" name="Google Shape;385;p78"/>
          <p:cNvSpPr txBox="1"/>
          <p:nvPr/>
        </p:nvSpPr>
        <p:spPr>
          <a:xfrm>
            <a:off x="960650" y="106563"/>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386" name="Google Shape;386;p78"/>
          <p:cNvSpPr txBox="1"/>
          <p:nvPr/>
        </p:nvSpPr>
        <p:spPr>
          <a:xfrm>
            <a:off x="425700" y="2006425"/>
            <a:ext cx="8292600" cy="214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650">
                <a:solidFill>
                  <a:schemeClr val="dk1"/>
                </a:solidFill>
                <a:latin typeface="DM Sans"/>
                <a:ea typeface="DM Sans"/>
                <a:cs typeface="DM Sans"/>
                <a:sym typeface="DM Sans"/>
              </a:rPr>
              <a:t>Determinar si un alumno aprobo o no </a:t>
            </a:r>
            <a:r>
              <a:rPr lang="en-GB" sz="1650">
                <a:solidFill>
                  <a:schemeClr val="dk1"/>
                </a:solidFill>
                <a:latin typeface="DM Sans"/>
                <a:ea typeface="DM Sans"/>
                <a:cs typeface="DM Sans"/>
                <a:sym typeface="DM Sans"/>
              </a:rPr>
              <a:t>aprobó</a:t>
            </a:r>
            <a:r>
              <a:rPr lang="en-GB" sz="1650">
                <a:solidFill>
                  <a:schemeClr val="dk1"/>
                </a:solidFill>
                <a:latin typeface="DM Sans"/>
                <a:ea typeface="DM Sans"/>
                <a:cs typeface="DM Sans"/>
                <a:sym typeface="DM Sans"/>
              </a:rPr>
              <a:t> tomando la actividad realizada en la primera clase donde se pide nombre y nota del alumno</a:t>
            </a:r>
            <a:endParaRPr sz="16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650">
              <a:solidFill>
                <a:schemeClr val="dk1"/>
              </a:solidFill>
              <a:latin typeface="DM Sans"/>
              <a:ea typeface="DM Sans"/>
              <a:cs typeface="DM Sans"/>
              <a:sym typeface="DM Sans"/>
            </a:endParaRPr>
          </a:p>
          <a:p>
            <a:pPr indent="-352425" lvl="0" marL="914400" rtl="0" algn="l">
              <a:lnSpc>
                <a:spcPct val="100000"/>
              </a:lnSpc>
              <a:spcBef>
                <a:spcPts val="0"/>
              </a:spcBef>
              <a:spcAft>
                <a:spcPts val="0"/>
              </a:spcAft>
              <a:buClr>
                <a:schemeClr val="accent5"/>
              </a:buClr>
              <a:buSzPts val="1950"/>
              <a:buFont typeface="DM Sans"/>
              <a:buAutoNum type="arabicPeriod"/>
            </a:pPr>
            <a:r>
              <a:rPr lang="en-GB" sz="1650">
                <a:solidFill>
                  <a:schemeClr val="dk1"/>
                </a:solidFill>
                <a:latin typeface="DM Sans"/>
                <a:ea typeface="DM Sans"/>
                <a:cs typeface="DM Sans"/>
                <a:sym typeface="DM Sans"/>
              </a:rPr>
              <a:t>Si el alumno aprueba mostrar que </a:t>
            </a:r>
            <a:r>
              <a:rPr lang="en-GB" sz="1650">
                <a:solidFill>
                  <a:schemeClr val="dk1"/>
                </a:solidFill>
                <a:latin typeface="DM Sans"/>
                <a:ea typeface="DM Sans"/>
                <a:cs typeface="DM Sans"/>
                <a:sym typeface="DM Sans"/>
              </a:rPr>
              <a:t>aprobó</a:t>
            </a:r>
            <a:endParaRPr sz="1650">
              <a:solidFill>
                <a:schemeClr val="dk1"/>
              </a:solidFill>
              <a:latin typeface="DM Sans"/>
              <a:ea typeface="DM Sans"/>
              <a:cs typeface="DM Sans"/>
              <a:sym typeface="DM Sans"/>
            </a:endParaRPr>
          </a:p>
          <a:p>
            <a:pPr indent="-352425" lvl="0" marL="914400" rtl="0" algn="l">
              <a:lnSpc>
                <a:spcPct val="100000"/>
              </a:lnSpc>
              <a:spcBef>
                <a:spcPts val="0"/>
              </a:spcBef>
              <a:spcAft>
                <a:spcPts val="0"/>
              </a:spcAft>
              <a:buClr>
                <a:schemeClr val="accent5"/>
              </a:buClr>
              <a:buSzPts val="1950"/>
              <a:buFont typeface="DM Sans"/>
              <a:buAutoNum type="arabicPeriod"/>
            </a:pPr>
            <a:r>
              <a:rPr lang="en-GB" sz="1650">
                <a:solidFill>
                  <a:schemeClr val="dk1"/>
                </a:solidFill>
                <a:latin typeface="DM Sans"/>
                <a:ea typeface="DM Sans"/>
                <a:cs typeface="DM Sans"/>
                <a:sym typeface="DM Sans"/>
              </a:rPr>
              <a:t>Si desaprueba mostrar que </a:t>
            </a:r>
            <a:r>
              <a:rPr lang="en-GB" sz="1650">
                <a:solidFill>
                  <a:schemeClr val="dk1"/>
                </a:solidFill>
                <a:latin typeface="DM Sans"/>
                <a:ea typeface="DM Sans"/>
                <a:cs typeface="DM Sans"/>
                <a:sym typeface="DM Sans"/>
              </a:rPr>
              <a:t>desaprobó</a:t>
            </a:r>
            <a:endParaRPr sz="1650">
              <a:solidFill>
                <a:schemeClr val="dk1"/>
              </a:solidFill>
              <a:latin typeface="DM Sans"/>
              <a:ea typeface="DM Sans"/>
              <a:cs typeface="DM Sans"/>
              <a:sym typeface="DM Sans"/>
            </a:endParaRPr>
          </a:p>
          <a:p>
            <a:pPr indent="-352425" lvl="0" marL="914400" rtl="0" algn="l">
              <a:lnSpc>
                <a:spcPct val="100000"/>
              </a:lnSpc>
              <a:spcBef>
                <a:spcPts val="0"/>
              </a:spcBef>
              <a:spcAft>
                <a:spcPts val="0"/>
              </a:spcAft>
              <a:buClr>
                <a:schemeClr val="accent5"/>
              </a:buClr>
              <a:buSzPts val="1950"/>
              <a:buFont typeface="DM Sans"/>
              <a:buAutoNum type="arabicPeriod"/>
            </a:pPr>
            <a:r>
              <a:rPr lang="en-GB" sz="1650">
                <a:solidFill>
                  <a:schemeClr val="dk1"/>
                </a:solidFill>
                <a:latin typeface="DM Sans"/>
                <a:ea typeface="DM Sans"/>
                <a:cs typeface="DM Sans"/>
                <a:sym typeface="DM Sans"/>
              </a:rPr>
              <a:t>Si se llama Pepe se lo aprueba sin considerar la nota</a:t>
            </a:r>
            <a:endParaRPr sz="1650">
              <a:solidFill>
                <a:schemeClr val="dk1"/>
              </a:solidFill>
              <a:latin typeface="DM Sans"/>
              <a:ea typeface="DM Sans"/>
              <a:cs typeface="DM Sans"/>
              <a:sym typeface="DM Sans"/>
            </a:endParaRPr>
          </a:p>
          <a:p>
            <a:pPr indent="-352425" lvl="0" marL="914400" rtl="0" algn="l">
              <a:lnSpc>
                <a:spcPct val="100000"/>
              </a:lnSpc>
              <a:spcBef>
                <a:spcPts val="0"/>
              </a:spcBef>
              <a:spcAft>
                <a:spcPts val="0"/>
              </a:spcAft>
              <a:buClr>
                <a:schemeClr val="accent5"/>
              </a:buClr>
              <a:buSzPts val="1950"/>
              <a:buFont typeface="DM Sans"/>
              <a:buAutoNum type="arabicPeriod"/>
            </a:pPr>
            <a:r>
              <a:rPr lang="en-GB" sz="1650">
                <a:solidFill>
                  <a:schemeClr val="dk1"/>
                </a:solidFill>
                <a:latin typeface="DM Sans"/>
                <a:ea typeface="DM Sans"/>
                <a:cs typeface="DM Sans"/>
                <a:sym typeface="DM Sans"/>
              </a:rPr>
              <a:t>Verificar que las notas ingresadas sean </a:t>
            </a:r>
            <a:r>
              <a:rPr lang="en-GB" sz="1650">
                <a:solidFill>
                  <a:schemeClr val="dk1"/>
                </a:solidFill>
                <a:latin typeface="DM Sans"/>
                <a:ea typeface="DM Sans"/>
                <a:cs typeface="DM Sans"/>
                <a:sym typeface="DM Sans"/>
              </a:rPr>
              <a:t>válidas</a:t>
            </a:r>
            <a:r>
              <a:rPr lang="en-GB" sz="1650">
                <a:solidFill>
                  <a:schemeClr val="dk1"/>
                </a:solidFill>
                <a:latin typeface="DM Sans"/>
                <a:ea typeface="DM Sans"/>
                <a:cs typeface="DM Sans"/>
                <a:sym typeface="DM Sans"/>
              </a:rPr>
              <a:t> 👀</a:t>
            </a:r>
            <a:endParaRPr sz="16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MAPA DE </a:t>
            </a:r>
            <a:r>
              <a:rPr lang="en-GB"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392" name="Google Shape;392;p7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393" name="Google Shape;393;p79"/>
          <p:cNvSpPr/>
          <p:nvPr/>
        </p:nvSpPr>
        <p:spPr>
          <a:xfrm>
            <a:off x="624275" y="21418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DM Sans"/>
                <a:ea typeface="DM Sans"/>
                <a:cs typeface="DM Sans"/>
                <a:sym typeface="DM Sans"/>
              </a:rPr>
              <a:t>Variables boolean</a:t>
            </a:r>
            <a:endParaRPr sz="1200">
              <a:solidFill>
                <a:srgbClr val="FFFFFF"/>
              </a:solidFill>
              <a:latin typeface="DM Sans"/>
              <a:ea typeface="DM Sans"/>
              <a:cs typeface="DM Sans"/>
              <a:sym typeface="DM Sans"/>
            </a:endParaRPr>
          </a:p>
        </p:txBody>
      </p:sp>
      <p:sp>
        <p:nvSpPr>
          <p:cNvPr id="394" name="Google Shape;394;p79"/>
          <p:cNvSpPr/>
          <p:nvPr/>
        </p:nvSpPr>
        <p:spPr>
          <a:xfrm>
            <a:off x="3743100" y="1090350"/>
            <a:ext cx="1657800" cy="55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Estructura IF</a:t>
            </a:r>
            <a:endParaRPr sz="1200">
              <a:solidFill>
                <a:srgbClr val="222222"/>
              </a:solidFill>
              <a:latin typeface="DM Sans"/>
              <a:ea typeface="DM Sans"/>
              <a:cs typeface="DM Sans"/>
              <a:sym typeface="DM Sans"/>
            </a:endParaRPr>
          </a:p>
        </p:txBody>
      </p:sp>
      <p:sp>
        <p:nvSpPr>
          <p:cNvPr id="395" name="Google Shape;395;p79"/>
          <p:cNvSpPr/>
          <p:nvPr/>
        </p:nvSpPr>
        <p:spPr>
          <a:xfrm>
            <a:off x="628025" y="106725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DM Sans"/>
                <a:ea typeface="DM Sans"/>
                <a:cs typeface="DM Sans"/>
                <a:sym typeface="DM Sans"/>
              </a:rPr>
              <a:t>Condicionales en JavaScript</a:t>
            </a:r>
            <a:endParaRPr sz="1200">
              <a:solidFill>
                <a:srgbClr val="FFFFFF"/>
              </a:solidFill>
              <a:latin typeface="DM Sans"/>
              <a:ea typeface="DM Sans"/>
              <a:cs typeface="DM Sans"/>
              <a:sym typeface="DM Sans"/>
            </a:endParaRPr>
          </a:p>
        </p:txBody>
      </p:sp>
      <p:sp>
        <p:nvSpPr>
          <p:cNvPr id="396" name="Google Shape;396;p79"/>
          <p:cNvSpPr/>
          <p:nvPr/>
        </p:nvSpPr>
        <p:spPr>
          <a:xfrm>
            <a:off x="627800" y="32164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DM Sans"/>
                <a:ea typeface="DM Sans"/>
                <a:cs typeface="DM Sans"/>
                <a:sym typeface="DM Sans"/>
              </a:rPr>
              <a:t>Operadores lógicos de comparación</a:t>
            </a:r>
            <a:endParaRPr sz="1200">
              <a:solidFill>
                <a:srgbClr val="FFFFFF"/>
              </a:solidFill>
              <a:latin typeface="DM Sans"/>
              <a:ea typeface="DM Sans"/>
              <a:cs typeface="DM Sans"/>
              <a:sym typeface="DM Sans"/>
            </a:endParaRPr>
          </a:p>
        </p:txBody>
      </p:sp>
      <p:cxnSp>
        <p:nvCxnSpPr>
          <p:cNvPr id="397" name="Google Shape;397;p79"/>
          <p:cNvCxnSpPr>
            <a:endCxn id="395" idx="2"/>
          </p:cNvCxnSpPr>
          <p:nvPr/>
        </p:nvCxnSpPr>
        <p:spPr>
          <a:xfrm flipH="1" rot="10800000">
            <a:off x="1346975" y="1669653"/>
            <a:ext cx="7500" cy="472200"/>
          </a:xfrm>
          <a:prstGeom prst="straightConnector1">
            <a:avLst/>
          </a:prstGeom>
          <a:noFill/>
          <a:ln cap="flat" cmpd="sng" w="9525">
            <a:solidFill>
              <a:srgbClr val="CCCCCC"/>
            </a:solidFill>
            <a:prstDash val="solid"/>
            <a:round/>
            <a:headEnd len="med" w="med" type="oval"/>
            <a:tailEnd len="med" w="med" type="oval"/>
          </a:ln>
        </p:spPr>
      </p:cxnSp>
      <p:sp>
        <p:nvSpPr>
          <p:cNvPr id="398" name="Google Shape;398;p79"/>
          <p:cNvSpPr/>
          <p:nvPr/>
        </p:nvSpPr>
        <p:spPr>
          <a:xfrm>
            <a:off x="3039275" y="2305375"/>
            <a:ext cx="17154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Valores falsos</a:t>
            </a:r>
            <a:endParaRPr sz="1200">
              <a:solidFill>
                <a:srgbClr val="222222"/>
              </a:solidFill>
              <a:latin typeface="DM Sans"/>
              <a:ea typeface="DM Sans"/>
              <a:cs typeface="DM Sans"/>
              <a:sym typeface="DM Sans"/>
            </a:endParaRPr>
          </a:p>
        </p:txBody>
      </p:sp>
      <p:cxnSp>
        <p:nvCxnSpPr>
          <p:cNvPr id="399" name="Google Shape;399;p79"/>
          <p:cNvCxnSpPr>
            <a:stCxn id="395" idx="3"/>
          </p:cNvCxnSpPr>
          <p:nvPr/>
        </p:nvCxnSpPr>
        <p:spPr>
          <a:xfrm flipH="1" rot="10800000">
            <a:off x="2080925" y="1361853"/>
            <a:ext cx="1652100" cy="6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400" name="Google Shape;400;p79"/>
          <p:cNvCxnSpPr>
            <a:stCxn id="393" idx="3"/>
          </p:cNvCxnSpPr>
          <p:nvPr/>
        </p:nvCxnSpPr>
        <p:spPr>
          <a:xfrm>
            <a:off x="2077175" y="2443050"/>
            <a:ext cx="962100" cy="0"/>
          </a:xfrm>
          <a:prstGeom prst="straightConnector1">
            <a:avLst/>
          </a:prstGeom>
          <a:noFill/>
          <a:ln cap="flat" cmpd="sng" w="9525">
            <a:solidFill>
              <a:srgbClr val="CCCCCC"/>
            </a:solidFill>
            <a:prstDash val="solid"/>
            <a:round/>
            <a:headEnd len="med" w="med" type="oval"/>
            <a:tailEnd len="med" w="med" type="oval"/>
          </a:ln>
        </p:spPr>
      </p:cxnSp>
      <p:sp>
        <p:nvSpPr>
          <p:cNvPr id="401" name="Google Shape;401;p79"/>
          <p:cNvSpPr/>
          <p:nvPr/>
        </p:nvSpPr>
        <p:spPr>
          <a:xfrm>
            <a:off x="3039274" y="1913538"/>
            <a:ext cx="17154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Valores verdaderos</a:t>
            </a:r>
            <a:endParaRPr sz="1200">
              <a:solidFill>
                <a:srgbClr val="222222"/>
              </a:solidFill>
              <a:latin typeface="DM Sans"/>
              <a:ea typeface="DM Sans"/>
              <a:cs typeface="DM Sans"/>
              <a:sym typeface="DM Sans"/>
            </a:endParaRPr>
          </a:p>
        </p:txBody>
      </p:sp>
      <p:cxnSp>
        <p:nvCxnSpPr>
          <p:cNvPr id="402" name="Google Shape;402;p79"/>
          <p:cNvCxnSpPr>
            <a:stCxn id="393" idx="3"/>
            <a:endCxn id="401" idx="1"/>
          </p:cNvCxnSpPr>
          <p:nvPr/>
        </p:nvCxnSpPr>
        <p:spPr>
          <a:xfrm flipH="1" rot="10800000">
            <a:off x="2077175" y="2053950"/>
            <a:ext cx="962100" cy="389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403" name="Google Shape;403;p79"/>
          <p:cNvCxnSpPr/>
          <p:nvPr/>
        </p:nvCxnSpPr>
        <p:spPr>
          <a:xfrm>
            <a:off x="2089093" y="3507078"/>
            <a:ext cx="732900" cy="0"/>
          </a:xfrm>
          <a:prstGeom prst="straightConnector1">
            <a:avLst/>
          </a:prstGeom>
          <a:noFill/>
          <a:ln cap="flat" cmpd="sng" w="9525">
            <a:solidFill>
              <a:srgbClr val="CCCCCC"/>
            </a:solidFill>
            <a:prstDash val="solid"/>
            <a:round/>
            <a:headEnd len="med" w="med" type="oval"/>
            <a:tailEnd len="med" w="med" type="oval"/>
          </a:ln>
        </p:spPr>
      </p:cxnSp>
      <p:sp>
        <p:nvSpPr>
          <p:cNvPr id="404" name="Google Shape;404;p79"/>
          <p:cNvSpPr/>
          <p:nvPr/>
        </p:nvSpPr>
        <p:spPr>
          <a:xfrm>
            <a:off x="2825750" y="3366688"/>
            <a:ext cx="8991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AND</a:t>
            </a:r>
            <a:endParaRPr sz="1200">
              <a:solidFill>
                <a:srgbClr val="222222"/>
              </a:solidFill>
              <a:latin typeface="DM Sans"/>
              <a:ea typeface="DM Sans"/>
              <a:cs typeface="DM Sans"/>
              <a:sym typeface="DM Sans"/>
            </a:endParaRPr>
          </a:p>
        </p:txBody>
      </p:sp>
      <p:sp>
        <p:nvSpPr>
          <p:cNvPr id="405" name="Google Shape;405;p79"/>
          <p:cNvSpPr/>
          <p:nvPr/>
        </p:nvSpPr>
        <p:spPr>
          <a:xfrm>
            <a:off x="2825750" y="3755813"/>
            <a:ext cx="8991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NOT</a:t>
            </a:r>
            <a:endParaRPr sz="1200">
              <a:solidFill>
                <a:srgbClr val="222222"/>
              </a:solidFill>
              <a:latin typeface="DM Sans"/>
              <a:ea typeface="DM Sans"/>
              <a:cs typeface="DM Sans"/>
              <a:sym typeface="DM Sans"/>
            </a:endParaRPr>
          </a:p>
        </p:txBody>
      </p:sp>
      <p:cxnSp>
        <p:nvCxnSpPr>
          <p:cNvPr id="406" name="Google Shape;406;p79"/>
          <p:cNvCxnSpPr/>
          <p:nvPr/>
        </p:nvCxnSpPr>
        <p:spPr>
          <a:xfrm>
            <a:off x="2089099" y="3507088"/>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407" name="Google Shape;407;p79"/>
          <p:cNvSpPr/>
          <p:nvPr/>
        </p:nvSpPr>
        <p:spPr>
          <a:xfrm>
            <a:off x="2825750" y="4122713"/>
            <a:ext cx="8991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OR</a:t>
            </a:r>
            <a:endParaRPr sz="1200">
              <a:solidFill>
                <a:srgbClr val="222222"/>
              </a:solidFill>
              <a:latin typeface="DM Sans"/>
              <a:ea typeface="DM Sans"/>
              <a:cs typeface="DM Sans"/>
              <a:sym typeface="DM Sans"/>
            </a:endParaRPr>
          </a:p>
        </p:txBody>
      </p:sp>
      <p:cxnSp>
        <p:nvCxnSpPr>
          <p:cNvPr id="408" name="Google Shape;408;p79"/>
          <p:cNvCxnSpPr>
            <a:stCxn id="396" idx="3"/>
          </p:cNvCxnSpPr>
          <p:nvPr/>
        </p:nvCxnSpPr>
        <p:spPr>
          <a:xfrm>
            <a:off x="2080700" y="3517650"/>
            <a:ext cx="744600" cy="5781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409" name="Google Shape;409;p79"/>
          <p:cNvSpPr/>
          <p:nvPr/>
        </p:nvSpPr>
        <p:spPr>
          <a:xfrm>
            <a:off x="6176873" y="1364302"/>
            <a:ext cx="962100" cy="22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if… else if,</a:t>
            </a:r>
            <a:endParaRPr sz="1200">
              <a:solidFill>
                <a:srgbClr val="222222"/>
              </a:solidFill>
              <a:latin typeface="DM Sans"/>
              <a:ea typeface="DM Sans"/>
              <a:cs typeface="DM Sans"/>
              <a:sym typeface="DM Sans"/>
            </a:endParaRPr>
          </a:p>
        </p:txBody>
      </p:sp>
      <p:cxnSp>
        <p:nvCxnSpPr>
          <p:cNvPr id="410" name="Google Shape;410;p79"/>
          <p:cNvCxnSpPr/>
          <p:nvPr/>
        </p:nvCxnSpPr>
        <p:spPr>
          <a:xfrm>
            <a:off x="5410975" y="1474454"/>
            <a:ext cx="765900" cy="0"/>
          </a:xfrm>
          <a:prstGeom prst="straightConnector1">
            <a:avLst/>
          </a:prstGeom>
          <a:noFill/>
          <a:ln cap="flat" cmpd="sng" w="9525">
            <a:solidFill>
              <a:srgbClr val="CCCCCC"/>
            </a:solidFill>
            <a:prstDash val="solid"/>
            <a:round/>
            <a:headEnd len="med" w="med" type="oval"/>
            <a:tailEnd len="med" w="med" type="oval"/>
          </a:ln>
        </p:spPr>
      </p:cxnSp>
      <p:sp>
        <p:nvSpPr>
          <p:cNvPr id="411" name="Google Shape;411;p79"/>
          <p:cNvSpPr/>
          <p:nvPr/>
        </p:nvSpPr>
        <p:spPr>
          <a:xfrm>
            <a:off x="6176872" y="1050775"/>
            <a:ext cx="962100" cy="22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if… else,</a:t>
            </a:r>
            <a:endParaRPr sz="1200">
              <a:solidFill>
                <a:srgbClr val="222222"/>
              </a:solidFill>
              <a:latin typeface="DM Sans"/>
              <a:ea typeface="DM Sans"/>
              <a:cs typeface="DM Sans"/>
              <a:sym typeface="DM Sans"/>
            </a:endParaRPr>
          </a:p>
        </p:txBody>
      </p:sp>
      <p:cxnSp>
        <p:nvCxnSpPr>
          <p:cNvPr id="412" name="Google Shape;412;p79"/>
          <p:cNvCxnSpPr>
            <a:endCxn id="411" idx="1"/>
          </p:cNvCxnSpPr>
          <p:nvPr/>
        </p:nvCxnSpPr>
        <p:spPr>
          <a:xfrm flipH="1" rot="10800000">
            <a:off x="5410972" y="1163125"/>
            <a:ext cx="765900" cy="3114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413" name="Google Shape;413;p79"/>
          <p:cNvCxnSpPr/>
          <p:nvPr/>
        </p:nvCxnSpPr>
        <p:spPr>
          <a:xfrm flipH="1" rot="10800000">
            <a:off x="1350725" y="2744253"/>
            <a:ext cx="7500" cy="472200"/>
          </a:xfrm>
          <a:prstGeom prst="straightConnector1">
            <a:avLst/>
          </a:prstGeom>
          <a:noFill/>
          <a:ln cap="flat" cmpd="sng" w="9525">
            <a:solidFill>
              <a:srgbClr val="CCCCCC"/>
            </a:solidFill>
            <a:prstDash val="solid"/>
            <a:round/>
            <a:headEnd len="med" w="med" type="oval"/>
            <a:tailEnd len="med" w="med" type="oval"/>
          </a:ln>
        </p:spPr>
      </p:cxnSp>
      <p:cxnSp>
        <p:nvCxnSpPr>
          <p:cNvPr id="414" name="Google Shape;414;p79"/>
          <p:cNvCxnSpPr/>
          <p:nvPr/>
        </p:nvCxnSpPr>
        <p:spPr>
          <a:xfrm rot="10800000">
            <a:off x="3728607" y="3523103"/>
            <a:ext cx="732900" cy="0"/>
          </a:xfrm>
          <a:prstGeom prst="straightConnector1">
            <a:avLst/>
          </a:prstGeom>
          <a:noFill/>
          <a:ln cap="flat" cmpd="sng" w="9525">
            <a:solidFill>
              <a:srgbClr val="CCCCCC"/>
            </a:solidFill>
            <a:prstDash val="solid"/>
            <a:round/>
            <a:headEnd len="med" w="med" type="oval"/>
            <a:tailEnd len="med" w="med" type="oval"/>
          </a:ln>
        </p:spPr>
      </p:cxnSp>
      <p:cxnSp>
        <p:nvCxnSpPr>
          <p:cNvPr id="415" name="Google Shape;415;p79"/>
          <p:cNvCxnSpPr/>
          <p:nvPr/>
        </p:nvCxnSpPr>
        <p:spPr>
          <a:xfrm flipH="1">
            <a:off x="3728601" y="3523113"/>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416" name="Google Shape;416;p79"/>
          <p:cNvCxnSpPr/>
          <p:nvPr/>
        </p:nvCxnSpPr>
        <p:spPr>
          <a:xfrm flipH="1">
            <a:off x="3725300" y="3533675"/>
            <a:ext cx="744600" cy="5781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417" name="Google Shape;417;p79"/>
          <p:cNvSpPr/>
          <p:nvPr/>
        </p:nvSpPr>
        <p:spPr>
          <a:xfrm>
            <a:off x="4471850" y="3382700"/>
            <a:ext cx="17154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Combinaciones</a:t>
            </a:r>
            <a:endParaRPr sz="1200">
              <a:solidFill>
                <a:srgbClr val="222222"/>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8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highlight>
                  <a:srgbClr val="EAFF6A"/>
                </a:highlight>
                <a:latin typeface="DM Sans"/>
                <a:ea typeface="DM Sans"/>
                <a:cs typeface="DM Sans"/>
                <a:sym typeface="DM Sans"/>
              </a:rPr>
              <a:t>¿Aún quieres conocer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Te recomendamos el siguiente material</a:t>
            </a:r>
            <a:endParaRPr b="1" sz="3500">
              <a:solidFill>
                <a:schemeClr val="dk1"/>
              </a:solidFill>
              <a:latin typeface="DM Sans"/>
              <a:ea typeface="DM Sans"/>
              <a:cs typeface="DM Sans"/>
              <a:sym typeface="DM Sans"/>
            </a:endParaRPr>
          </a:p>
        </p:txBody>
      </p:sp>
      <p:grpSp>
        <p:nvGrpSpPr>
          <p:cNvPr id="428" name="Google Shape;428;p81"/>
          <p:cNvGrpSpPr/>
          <p:nvPr/>
        </p:nvGrpSpPr>
        <p:grpSpPr>
          <a:xfrm>
            <a:off x="4202550" y="994173"/>
            <a:ext cx="738900" cy="738900"/>
            <a:chOff x="4202550" y="994173"/>
            <a:chExt cx="738900" cy="738900"/>
          </a:xfrm>
        </p:grpSpPr>
        <p:sp>
          <p:nvSpPr>
            <p:cNvPr id="429" name="Google Shape;429;p8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30" name="Google Shape;430;p8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8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436" name="Google Shape;436;p82"/>
          <p:cNvGrpSpPr/>
          <p:nvPr/>
        </p:nvGrpSpPr>
        <p:grpSpPr>
          <a:xfrm>
            <a:off x="457358" y="468285"/>
            <a:ext cx="431074" cy="431074"/>
            <a:chOff x="4202550" y="994173"/>
            <a:chExt cx="738900" cy="738900"/>
          </a:xfrm>
        </p:grpSpPr>
        <p:sp>
          <p:nvSpPr>
            <p:cNvPr id="437" name="Google Shape;437;p8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38" name="Google Shape;438;p8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39" name="Google Shape;439;p8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40" name="Google Shape;440;p82"/>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441" name="Google Shape;441;p82"/>
          <p:cNvSpPr txBox="1"/>
          <p:nvPr/>
        </p:nvSpPr>
        <p:spPr>
          <a:xfrm>
            <a:off x="457350" y="1599125"/>
            <a:ext cx="8106900" cy="28446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n-GB" sz="1350" u="sng">
                <a:solidFill>
                  <a:srgbClr val="83AEFB"/>
                </a:solidFill>
                <a:latin typeface="DM Sans"/>
                <a:ea typeface="DM Sans"/>
                <a:cs typeface="DM Sans"/>
                <a:sym typeface="DM Sans"/>
              </a:rPr>
              <a:t>Conversión de tipos de datos, operadores y sentencias condicionales </a:t>
            </a:r>
            <a:r>
              <a:rPr lang="en-GB" sz="1350">
                <a:solidFill>
                  <a:srgbClr val="999999"/>
                </a:solidFill>
                <a:latin typeface="DM Sans"/>
                <a:ea typeface="DM Sans"/>
                <a:cs typeface="DM Sans"/>
                <a:sym typeface="DM Sans"/>
              </a:rPr>
              <a:t>|</a:t>
            </a:r>
            <a:r>
              <a:rPr lang="en-GB" sz="1350">
                <a:solidFill>
                  <a:schemeClr val="dk1"/>
                </a:solidFill>
                <a:latin typeface="DM Sans"/>
                <a:ea typeface="DM Sans"/>
                <a:cs typeface="DM Sans"/>
                <a:sym typeface="DM Sans"/>
              </a:rPr>
              <a:t> </a:t>
            </a:r>
            <a:br>
              <a:rPr lang="en-GB" sz="1350">
                <a:solidFill>
                  <a:schemeClr val="dk1"/>
                </a:solidFill>
                <a:latin typeface="DM Sans"/>
                <a:ea typeface="DM Sans"/>
                <a:cs typeface="DM Sans"/>
                <a:sym typeface="DM Sans"/>
              </a:rPr>
            </a:br>
            <a:r>
              <a:rPr b="1" lang="en-GB" sz="1350">
                <a:solidFill>
                  <a:srgbClr val="999999"/>
                </a:solidFill>
                <a:uFill>
                  <a:noFill/>
                </a:uFill>
                <a:latin typeface="DM Sans"/>
                <a:ea typeface="DM Sans"/>
                <a:cs typeface="DM Sans"/>
                <a:sym typeface="DM Sans"/>
                <a:hlinkClick r:id="rId4">
                  <a:extLst>
                    <a:ext uri="{A12FA001-AC4F-418D-AE19-62706E023703}">
                      <ahyp:hlinkClr val="tx"/>
                    </a:ext>
                  </a:extLst>
                </a:hlinkClick>
              </a:rPr>
              <a:t>Los apuntes de Majo (Página 9 a 16).</a:t>
            </a:r>
            <a:endParaRPr sz="1350">
              <a:solidFill>
                <a:srgbClr val="999999"/>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n-GB" sz="1350" u="sng">
                <a:solidFill>
                  <a:srgbClr val="83AEFB"/>
                </a:solidFill>
                <a:latin typeface="DM Sans"/>
                <a:ea typeface="DM Sans"/>
                <a:cs typeface="DM Sans"/>
                <a:sym typeface="DM Sans"/>
              </a:rPr>
              <a:t>Operadores y condicionales</a:t>
            </a:r>
            <a:r>
              <a:rPr lang="en-GB" sz="1350">
                <a:solidFill>
                  <a:srgbClr val="999999"/>
                </a:solidFill>
                <a:latin typeface="DM Sans"/>
                <a:ea typeface="DM Sans"/>
                <a:cs typeface="DM Sans"/>
                <a:sym typeface="DM Sans"/>
              </a:rPr>
              <a:t> | </a:t>
            </a:r>
            <a:endParaRPr sz="1350">
              <a:solidFill>
                <a:srgbClr val="999999"/>
              </a:solidFill>
              <a:latin typeface="DM Sans"/>
              <a:ea typeface="DM Sans"/>
              <a:cs typeface="DM Sans"/>
              <a:sym typeface="DM Sans"/>
            </a:endParaRPr>
          </a:p>
          <a:p>
            <a:pPr indent="457200" lvl="0" marL="0" rtl="0" algn="l">
              <a:lnSpc>
                <a:spcPct val="115000"/>
              </a:lnSpc>
              <a:spcBef>
                <a:spcPts val="0"/>
              </a:spcBef>
              <a:spcAft>
                <a:spcPts val="0"/>
              </a:spcAft>
              <a:buNone/>
            </a:pPr>
            <a:r>
              <a:rPr b="1" lang="en-GB" sz="1350">
                <a:solidFill>
                  <a:srgbClr val="999999"/>
                </a:solidFill>
                <a:uFill>
                  <a:noFill/>
                </a:uFill>
                <a:latin typeface="DM Sans"/>
                <a:ea typeface="DM Sans"/>
                <a:cs typeface="DM Sans"/>
                <a:sym typeface="DM Sans"/>
                <a:hlinkClick r:id="rId5">
                  <a:extLst>
                    <a:ext uri="{A12FA001-AC4F-418D-AE19-62706E023703}">
                      <ahyp:hlinkClr val="tx"/>
                    </a:ext>
                  </a:extLst>
                </a:hlinkClick>
              </a:rPr>
              <a:t>Te lo explico con gatitos Operadores.</a:t>
            </a:r>
            <a:endParaRPr sz="1350">
              <a:solidFill>
                <a:srgbClr val="999999"/>
              </a:solidFill>
              <a:latin typeface="DM Sans"/>
              <a:ea typeface="DM Sans"/>
              <a:cs typeface="DM Sans"/>
              <a:sym typeface="DM Sans"/>
            </a:endParaRPr>
          </a:p>
          <a:p>
            <a:pPr indent="457200" lvl="0" marL="0" rtl="0" algn="l">
              <a:lnSpc>
                <a:spcPct val="115000"/>
              </a:lnSpc>
              <a:spcBef>
                <a:spcPts val="0"/>
              </a:spcBef>
              <a:spcAft>
                <a:spcPts val="0"/>
              </a:spcAft>
              <a:buNone/>
            </a:pPr>
            <a:r>
              <a:rPr b="1" lang="en-GB" sz="1350">
                <a:solidFill>
                  <a:srgbClr val="999999"/>
                </a:solidFill>
                <a:uFill>
                  <a:noFill/>
                </a:uFill>
                <a:latin typeface="DM Sans"/>
                <a:ea typeface="DM Sans"/>
                <a:cs typeface="DM Sans"/>
                <a:sym typeface="DM Sans"/>
                <a:hlinkClick r:id="rId6">
                  <a:extLst>
                    <a:ext uri="{A12FA001-AC4F-418D-AE19-62706E023703}">
                      <ahyp:hlinkClr val="tx"/>
                    </a:ext>
                  </a:extLst>
                </a:hlinkClick>
              </a:rPr>
              <a:t>Te lo explico con gatitos Operadores Lógicos.</a:t>
            </a:r>
            <a:endParaRPr sz="1350">
              <a:solidFill>
                <a:srgbClr val="999999"/>
              </a:solidFill>
              <a:latin typeface="DM Sans"/>
              <a:ea typeface="DM Sans"/>
              <a:cs typeface="DM Sans"/>
              <a:sym typeface="DM Sans"/>
            </a:endParaRPr>
          </a:p>
          <a:p>
            <a:pPr indent="457200" lvl="0" marL="0" rtl="0" algn="l">
              <a:lnSpc>
                <a:spcPct val="115000"/>
              </a:lnSpc>
              <a:spcBef>
                <a:spcPts val="0"/>
              </a:spcBef>
              <a:spcAft>
                <a:spcPts val="0"/>
              </a:spcAft>
              <a:buNone/>
            </a:pPr>
            <a:r>
              <a:rPr b="1" lang="en-GB" sz="1350">
                <a:solidFill>
                  <a:srgbClr val="999999"/>
                </a:solidFill>
                <a:uFill>
                  <a:noFill/>
                </a:uFill>
                <a:latin typeface="DM Sans"/>
                <a:ea typeface="DM Sans"/>
                <a:cs typeface="DM Sans"/>
                <a:sym typeface="DM Sans"/>
                <a:hlinkClick r:id="rId7">
                  <a:extLst>
                    <a:ext uri="{A12FA001-AC4F-418D-AE19-62706E023703}">
                      <ahyp:hlinkClr val="tx"/>
                    </a:ext>
                  </a:extLst>
                </a:hlinkClick>
              </a:rPr>
              <a:t>Te lo explico con gatitos Condicionales.</a:t>
            </a:r>
            <a:endParaRPr sz="1350">
              <a:solidFill>
                <a:srgbClr val="999999"/>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n-GB" sz="1350" u="sng">
                <a:solidFill>
                  <a:srgbClr val="83AEFB"/>
                </a:solidFill>
                <a:latin typeface="DM Sans"/>
                <a:ea typeface="DM Sans"/>
                <a:cs typeface="DM Sans"/>
                <a:sym typeface="DM Sans"/>
              </a:rPr>
              <a:t>Práctica interactiva sobre operaciones con JavaScript</a:t>
            </a:r>
            <a:r>
              <a:rPr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 </a:t>
            </a:r>
            <a:br>
              <a:rPr lang="en-GB" sz="1350">
                <a:solidFill>
                  <a:srgbClr val="999999"/>
                </a:solidFill>
                <a:latin typeface="DM Sans"/>
                <a:ea typeface="DM Sans"/>
                <a:cs typeface="DM Sans"/>
                <a:sym typeface="DM Sans"/>
              </a:rPr>
            </a:br>
            <a:r>
              <a:rPr b="1" lang="en-GB" sz="1350">
                <a:solidFill>
                  <a:srgbClr val="999999"/>
                </a:solidFill>
                <a:uFill>
                  <a:noFill/>
                </a:uFill>
                <a:latin typeface="DM Sans"/>
                <a:ea typeface="DM Sans"/>
                <a:cs typeface="DM Sans"/>
                <a:sym typeface="DM Sans"/>
                <a:hlinkClick r:id="rId8">
                  <a:extLst>
                    <a:ext uri="{A12FA001-AC4F-418D-AE19-62706E023703}">
                      <ahyp:hlinkClr val="tx"/>
                    </a:ext>
                  </a:extLst>
                </a:hlinkClick>
              </a:rPr>
              <a:t>Silent teacher.</a:t>
            </a:r>
            <a:endParaRPr sz="1350">
              <a:solidFill>
                <a:srgbClr val="999999"/>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Arial"/>
              <a:buChar char="✓"/>
            </a:pPr>
            <a:r>
              <a:rPr lang="en-GB" sz="1350" u="sng">
                <a:solidFill>
                  <a:srgbClr val="83AEFB"/>
                </a:solidFill>
                <a:latin typeface="DM Sans"/>
                <a:ea typeface="DM Sans"/>
                <a:cs typeface="DM Sans"/>
                <a:sym typeface="DM Sans"/>
              </a:rPr>
              <a:t>Documentación</a:t>
            </a:r>
            <a:r>
              <a:rPr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 </a:t>
            </a:r>
            <a:br>
              <a:rPr lang="en-GB" sz="1350">
                <a:solidFill>
                  <a:srgbClr val="999999"/>
                </a:solidFill>
                <a:latin typeface="DM Sans"/>
                <a:ea typeface="DM Sans"/>
                <a:cs typeface="DM Sans"/>
                <a:sym typeface="DM Sans"/>
              </a:rPr>
            </a:br>
            <a:r>
              <a:rPr b="1" lang="en-GB" sz="1350">
                <a:solidFill>
                  <a:srgbClr val="999999"/>
                </a:solidFill>
                <a:uFill>
                  <a:noFill/>
                </a:uFill>
                <a:latin typeface="DM Sans"/>
                <a:ea typeface="DM Sans"/>
                <a:cs typeface="DM Sans"/>
                <a:sym typeface="DM Sans"/>
                <a:hlinkClick r:id="rId9">
                  <a:extLst>
                    <a:ext uri="{A12FA001-AC4F-418D-AE19-62706E023703}">
                      <ahyp:hlinkClr val="tx"/>
                    </a:ext>
                  </a:extLst>
                </a:hlinkClick>
              </a:rPr>
              <a:t>Documentación IF ELSE</a:t>
            </a:r>
            <a:r>
              <a:rPr lang="en-GB" sz="1350">
                <a:solidFill>
                  <a:srgbClr val="999999"/>
                </a:solidFill>
                <a:latin typeface="DM Sans"/>
                <a:ea typeface="DM Sans"/>
                <a:cs typeface="DM Sans"/>
                <a:sym typeface="DM Sans"/>
              </a:rPr>
              <a:t>.</a:t>
            </a:r>
            <a:endParaRPr sz="1350">
              <a:solidFill>
                <a:srgbClr val="999999"/>
              </a:solidFill>
              <a:latin typeface="DM Sans"/>
              <a:ea typeface="DM Sans"/>
              <a:cs typeface="DM Sans"/>
              <a:sym typeface="DM Sans"/>
            </a:endParaRPr>
          </a:p>
          <a:p>
            <a:pPr indent="457200" lvl="0" marL="0" rtl="0" algn="l">
              <a:lnSpc>
                <a:spcPct val="115000"/>
              </a:lnSpc>
              <a:spcBef>
                <a:spcPts val="0"/>
              </a:spcBef>
              <a:spcAft>
                <a:spcPts val="0"/>
              </a:spcAft>
              <a:buNone/>
            </a:pPr>
            <a:r>
              <a:rPr b="1" lang="en-GB" sz="1350">
                <a:solidFill>
                  <a:srgbClr val="999999"/>
                </a:solidFill>
                <a:uFill>
                  <a:noFill/>
                </a:uFill>
                <a:latin typeface="DM Sans"/>
                <a:ea typeface="DM Sans"/>
                <a:cs typeface="DM Sans"/>
                <a:sym typeface="DM Sans"/>
                <a:hlinkClick r:id="rId10">
                  <a:extLst>
                    <a:ext uri="{A12FA001-AC4F-418D-AE19-62706E023703}">
                      <ahyp:hlinkClr val="tx"/>
                    </a:ext>
                  </a:extLst>
                </a:hlinkClick>
              </a:rPr>
              <a:t>Documentación SWITCH</a:t>
            </a:r>
            <a:r>
              <a:rPr lang="en-GB" sz="1350">
                <a:solidFill>
                  <a:srgbClr val="999999"/>
                </a:solidFill>
                <a:latin typeface="DM Sans"/>
                <a:ea typeface="DM Sans"/>
                <a:cs typeface="DM Sans"/>
                <a:sym typeface="DM Sans"/>
              </a:rPr>
              <a:t>.</a:t>
            </a:r>
            <a:endParaRPr b="1" sz="1350">
              <a:solidFill>
                <a:srgbClr val="999999"/>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83"/>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4000">
                <a:solidFill>
                  <a:srgbClr val="FFFFFF"/>
                </a:solidFill>
                <a:latin typeface="DM Sans"/>
                <a:ea typeface="DM Sans"/>
                <a:cs typeface="DM Sans"/>
                <a:sym typeface="DM Sans"/>
              </a:rPr>
              <a:t>Muchas gracias</a:t>
            </a:r>
            <a:r>
              <a:rPr b="1" lang="en-GB"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8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4000">
                <a:solidFill>
                  <a:srgbClr val="EAFF6A"/>
                </a:solidFill>
                <a:latin typeface="Helvetica Neue"/>
                <a:ea typeface="Helvetica Neue"/>
                <a:cs typeface="Helvetica Neue"/>
                <a:sym typeface="Helvetica Neue"/>
              </a:rPr>
              <a:t>Resumen</a:t>
            </a:r>
            <a:r>
              <a:rPr b="1" lang="en-GB"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n-GB"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452" name="Google Shape;452;p84"/>
          <p:cNvSpPr txBox="1"/>
          <p:nvPr/>
        </p:nvSpPr>
        <p:spPr>
          <a:xfrm>
            <a:off x="2109143" y="2502363"/>
            <a:ext cx="4925700" cy="1272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n-GB" sz="1350">
                <a:solidFill>
                  <a:schemeClr val="lt1"/>
                </a:solidFill>
                <a:latin typeface="DM Sans"/>
                <a:ea typeface="DM Sans"/>
                <a:cs typeface="DM Sans"/>
                <a:sym typeface="DM Sans"/>
              </a:rPr>
              <a:t>Operador if, else y sus variantes.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n-GB" sz="1350">
                <a:solidFill>
                  <a:schemeClr val="lt1"/>
                </a:solidFill>
                <a:latin typeface="DM Sans"/>
                <a:ea typeface="DM Sans"/>
                <a:cs typeface="DM Sans"/>
                <a:sym typeface="DM Sans"/>
              </a:rPr>
              <a:t>Variables Boolean</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n-GB" sz="1350">
                <a:solidFill>
                  <a:schemeClr val="lt1"/>
                </a:solidFill>
                <a:latin typeface="DM Sans"/>
                <a:ea typeface="DM Sans"/>
                <a:cs typeface="DM Sans"/>
                <a:sym typeface="DM Sans"/>
              </a:rPr>
              <a:t>Operaciones lógicas: AND, OR, NOT y sus combinaciones. </a:t>
            </a:r>
            <a:endParaRPr sz="1350">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Opina y valora</a:t>
            </a:r>
            <a:r>
              <a:rPr b="1" lang="en-GB"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86"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51"/>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CLASE N°1</a:t>
            </a:r>
            <a:endParaRPr>
              <a:latin typeface="DM Sans"/>
              <a:ea typeface="DM Sans"/>
              <a:cs typeface="DM Sans"/>
              <a:sym typeface="DM Sans"/>
            </a:endParaRPr>
          </a:p>
        </p:txBody>
      </p:sp>
      <p:sp>
        <p:nvSpPr>
          <p:cNvPr id="179" name="Google Shape;179;p51"/>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180" name="Google Shape;180;p51"/>
          <p:cNvSpPr txBox="1"/>
          <p:nvPr/>
        </p:nvSpPr>
        <p:spPr>
          <a:xfrm>
            <a:off x="244700" y="1781725"/>
            <a:ext cx="3922200" cy="307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n-GB" sz="1500">
                <a:solidFill>
                  <a:schemeClr val="dk1"/>
                </a:solidFill>
                <a:highlight>
                  <a:schemeClr val="accent6"/>
                </a:highlight>
                <a:latin typeface="DM Sans"/>
                <a:ea typeface="DM Sans"/>
                <a:cs typeface="DM Sans"/>
                <a:sym typeface="DM Sans"/>
              </a:rPr>
              <a:t>Script</a:t>
            </a:r>
            <a:r>
              <a:rPr lang="en-GB" sz="1500">
                <a:solidFill>
                  <a:schemeClr val="dk1"/>
                </a:solidFill>
                <a:latin typeface="DM Sans"/>
                <a:ea typeface="DM Sans"/>
                <a:cs typeface="DM Sans"/>
                <a:sym typeface="DM Sans"/>
              </a:rPr>
              <a:t>: un script es una secuencia de instrucciones que realizan una o más tareas.</a:t>
            </a:r>
            <a:endParaRPr b="1" sz="150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highlight>
                  <a:srgbClr val="EAFF6A"/>
                </a:highlight>
                <a:latin typeface="DM Sans"/>
                <a:ea typeface="DM Sans"/>
                <a:cs typeface="DM Sans"/>
                <a:sym typeface="DM Sans"/>
              </a:rPr>
              <a:t>JavaScript</a:t>
            </a:r>
            <a:r>
              <a:rPr b="1" lang="en-GB" sz="1500">
                <a:solidFill>
                  <a:schemeClr val="dk1"/>
                </a:solidFill>
                <a:latin typeface="DM Sans"/>
                <a:ea typeface="DM Sans"/>
                <a:cs typeface="DM Sans"/>
                <a:sym typeface="DM Sans"/>
              </a:rPr>
              <a:t>:</a:t>
            </a:r>
            <a:r>
              <a:rPr lang="en-GB" sz="1500">
                <a:solidFill>
                  <a:schemeClr val="dk1"/>
                </a:solidFill>
                <a:latin typeface="DM Sans"/>
                <a:ea typeface="DM Sans"/>
                <a:cs typeface="DM Sans"/>
                <a:sym typeface="DM Sans"/>
              </a:rPr>
              <a:t> es un lenguaje de programación que se utiliza principalmente para aportar dinamismo a los sitios web.</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highlight>
                  <a:schemeClr val="accent6"/>
                </a:highlight>
                <a:latin typeface="DM Sans"/>
                <a:ea typeface="DM Sans"/>
                <a:cs typeface="DM Sans"/>
                <a:sym typeface="DM Sans"/>
              </a:rPr>
              <a:t>Tipos de datos</a:t>
            </a:r>
            <a:r>
              <a:rPr b="1" lang="en-GB" sz="1500">
                <a:solidFill>
                  <a:schemeClr val="dk1"/>
                </a:solidFill>
                <a:latin typeface="DM Sans"/>
                <a:ea typeface="DM Sans"/>
                <a:cs typeface="DM Sans"/>
                <a:sym typeface="DM Sans"/>
              </a:rPr>
              <a:t>:</a:t>
            </a:r>
            <a:r>
              <a:rPr lang="en-GB" sz="1500">
                <a:solidFill>
                  <a:schemeClr val="dk1"/>
                </a:solidFill>
                <a:latin typeface="DM Sans"/>
                <a:ea typeface="DM Sans"/>
                <a:cs typeface="DM Sans"/>
                <a:sym typeface="DM Sans"/>
              </a:rPr>
              <a:t> clasificación de un dato o valor según su formato.</a:t>
            </a:r>
            <a:endParaRPr b="1" sz="1500">
              <a:solidFill>
                <a:schemeClr val="dk1"/>
              </a:solidFill>
              <a:highlight>
                <a:srgbClr val="EAFF6A"/>
              </a:highlight>
              <a:latin typeface="DM Sans"/>
              <a:ea typeface="DM Sans"/>
              <a:cs typeface="DM Sans"/>
              <a:sym typeface="DM Sans"/>
            </a:endParaRPr>
          </a:p>
        </p:txBody>
      </p:sp>
      <p:sp>
        <p:nvSpPr>
          <p:cNvPr id="181" name="Google Shape;181;p51"/>
          <p:cNvSpPr txBox="1"/>
          <p:nvPr/>
        </p:nvSpPr>
        <p:spPr>
          <a:xfrm>
            <a:off x="4501850" y="625525"/>
            <a:ext cx="4206000" cy="386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GB" sz="1500">
                <a:solidFill>
                  <a:schemeClr val="dk1"/>
                </a:solidFill>
                <a:highlight>
                  <a:schemeClr val="accent6"/>
                </a:highlight>
                <a:latin typeface="DM Sans"/>
                <a:ea typeface="DM Sans"/>
                <a:cs typeface="DM Sans"/>
                <a:sym typeface="DM Sans"/>
              </a:rPr>
              <a:t>Variable</a:t>
            </a:r>
            <a:r>
              <a:rPr b="1" lang="en-GB" sz="1500">
                <a:solidFill>
                  <a:schemeClr val="dk1"/>
                </a:solidFill>
                <a:latin typeface="DM Sans"/>
                <a:ea typeface="DM Sans"/>
                <a:cs typeface="DM Sans"/>
                <a:sym typeface="DM Sans"/>
              </a:rPr>
              <a:t>:</a:t>
            </a:r>
            <a:r>
              <a:rPr lang="en-GB" sz="1500">
                <a:solidFill>
                  <a:schemeClr val="dk1"/>
                </a:solidFill>
                <a:latin typeface="DM Sans"/>
                <a:ea typeface="DM Sans"/>
                <a:cs typeface="DM Sans"/>
                <a:sym typeface="DM Sans"/>
              </a:rPr>
              <a:t> es un espacio reservado en la memoria que, como su nombre indica, puede cambiar de contenido a lo largo de la ejecución de un programa. Podemos almacenar un número, un texto, un listado de números, etcétera.</a:t>
            </a:r>
            <a:endParaRPr sz="150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n-GB" sz="1500">
                <a:solidFill>
                  <a:schemeClr val="dk1"/>
                </a:solidFill>
                <a:highlight>
                  <a:srgbClr val="EAFF6A"/>
                </a:highlight>
                <a:latin typeface="DM Sans"/>
                <a:ea typeface="DM Sans"/>
                <a:cs typeface="DM Sans"/>
                <a:sym typeface="DM Sans"/>
              </a:rPr>
              <a:t>Parsear</a:t>
            </a:r>
            <a:r>
              <a:rPr b="1" lang="en-GB" sz="1500">
                <a:solidFill>
                  <a:schemeClr val="dk1"/>
                </a:solidFill>
                <a:latin typeface="DM Sans"/>
                <a:ea typeface="DM Sans"/>
                <a:cs typeface="DM Sans"/>
                <a:sym typeface="DM Sans"/>
              </a:rPr>
              <a:t>: </a:t>
            </a:r>
            <a:r>
              <a:rPr lang="en-GB" sz="1500">
                <a:solidFill>
                  <a:schemeClr val="dk1"/>
                </a:solidFill>
                <a:latin typeface="DM Sans"/>
                <a:ea typeface="DM Sans"/>
                <a:cs typeface="DM Sans"/>
                <a:sym typeface="DM Sans"/>
              </a:rPr>
              <a:t>es una palabra devengada del inglés "parse". Refiere en programación, a una actividad que consiste en el análisis de texto para determinar si cumple o no reglas o patrones y en base a esto tomar alguna determinación.</a:t>
            </a:r>
            <a:endParaRPr b="1" sz="15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52"/>
          <p:cNvSpPr txBox="1"/>
          <p:nvPr/>
        </p:nvSpPr>
        <p:spPr>
          <a:xfrm>
            <a:off x="1461300" y="3374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Empezamos…</a:t>
            </a:r>
            <a:endParaRPr b="1" sz="4000">
              <a:solidFill>
                <a:schemeClr val="dk1"/>
              </a:solidFill>
              <a:latin typeface="DM Sans"/>
              <a:ea typeface="DM Sans"/>
              <a:cs typeface="DM Sans"/>
              <a:sym typeface="DM Sans"/>
            </a:endParaRPr>
          </a:p>
        </p:txBody>
      </p:sp>
      <p:pic>
        <p:nvPicPr>
          <p:cNvPr id="187" name="Google Shape;187;p52"/>
          <p:cNvPicPr preferRelativeResize="0"/>
          <p:nvPr/>
        </p:nvPicPr>
        <p:blipFill>
          <a:blip r:embed="rId3">
            <a:alphaModFix/>
          </a:blip>
          <a:stretch>
            <a:fillRect/>
          </a:stretch>
        </p:blipFill>
        <p:spPr>
          <a:xfrm>
            <a:off x="2653988" y="1821850"/>
            <a:ext cx="3836025" cy="2163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53"/>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Condicionales en JS</a:t>
            </a:r>
            <a:endParaRPr b="1" sz="4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4"/>
          <p:cNvSpPr txBox="1"/>
          <p:nvPr/>
        </p:nvSpPr>
        <p:spPr>
          <a:xfrm>
            <a:off x="146600" y="1842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¿Qué es un condicional?</a:t>
            </a:r>
            <a:endParaRPr b="1" sz="4000">
              <a:solidFill>
                <a:schemeClr val="dk1"/>
              </a:solidFill>
              <a:latin typeface="DM Sans"/>
              <a:ea typeface="DM Sans"/>
              <a:cs typeface="DM Sans"/>
              <a:sym typeface="DM Sans"/>
            </a:endParaRPr>
          </a:p>
        </p:txBody>
      </p:sp>
      <p:sp>
        <p:nvSpPr>
          <p:cNvPr id="198" name="Google Shape;198;p54"/>
          <p:cNvSpPr txBox="1"/>
          <p:nvPr/>
        </p:nvSpPr>
        <p:spPr>
          <a:xfrm>
            <a:off x="146600" y="1556650"/>
            <a:ext cx="5334000" cy="92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450">
                <a:solidFill>
                  <a:schemeClr val="dk1"/>
                </a:solidFill>
                <a:latin typeface="DM Sans"/>
                <a:ea typeface="DM Sans"/>
                <a:cs typeface="DM Sans"/>
                <a:sym typeface="DM Sans"/>
              </a:rPr>
              <a:t>Cuando en programación hablamos de condicionales, hablamos de una </a:t>
            </a:r>
            <a:r>
              <a:rPr b="1" lang="en-GB" sz="1450">
                <a:solidFill>
                  <a:schemeClr val="dk1"/>
                </a:solidFill>
                <a:latin typeface="DM Sans"/>
                <a:ea typeface="DM Sans"/>
                <a:cs typeface="DM Sans"/>
                <a:sym typeface="DM Sans"/>
              </a:rPr>
              <a:t>estructura sintáctica</a:t>
            </a:r>
            <a:r>
              <a:rPr lang="en-GB" sz="1450">
                <a:solidFill>
                  <a:schemeClr val="dk1"/>
                </a:solidFill>
                <a:latin typeface="DM Sans"/>
                <a:ea typeface="DM Sans"/>
                <a:cs typeface="DM Sans"/>
                <a:sym typeface="DM Sans"/>
              </a:rPr>
              <a:t> que sirve para tomar una </a:t>
            </a:r>
            <a:r>
              <a:rPr b="1" lang="en-GB" sz="1450">
                <a:solidFill>
                  <a:schemeClr val="dk1"/>
                </a:solidFill>
                <a:latin typeface="DM Sans"/>
                <a:ea typeface="DM Sans"/>
                <a:cs typeface="DM Sans"/>
                <a:sym typeface="DM Sans"/>
              </a:rPr>
              <a:t>decisión </a:t>
            </a:r>
            <a:r>
              <a:rPr lang="en-GB" sz="1450">
                <a:solidFill>
                  <a:schemeClr val="dk1"/>
                </a:solidFill>
                <a:latin typeface="DM Sans"/>
                <a:ea typeface="DM Sans"/>
                <a:cs typeface="DM Sans"/>
                <a:sym typeface="DM Sans"/>
              </a:rPr>
              <a:t>a partir de una </a:t>
            </a:r>
            <a:r>
              <a:rPr b="1" lang="en-GB" sz="1450">
                <a:solidFill>
                  <a:schemeClr val="dk1"/>
                </a:solidFill>
                <a:latin typeface="DM Sans"/>
                <a:ea typeface="DM Sans"/>
                <a:cs typeface="DM Sans"/>
                <a:sym typeface="DM Sans"/>
              </a:rPr>
              <a:t>condición</a:t>
            </a:r>
            <a:r>
              <a:rPr lang="en-GB" sz="1450">
                <a:solidFill>
                  <a:schemeClr val="dk1"/>
                </a:solidFill>
                <a:latin typeface="DM Sans"/>
                <a:ea typeface="DM Sans"/>
                <a:cs typeface="DM Sans"/>
                <a:sym typeface="DM Sans"/>
              </a:rPr>
              <a:t>. </a:t>
            </a:r>
            <a:endParaRPr sz="1450">
              <a:solidFill>
                <a:schemeClr val="dk1"/>
              </a:solidFill>
              <a:latin typeface="DM Sans"/>
              <a:ea typeface="DM Sans"/>
              <a:cs typeface="DM Sans"/>
              <a:sym typeface="DM Sans"/>
            </a:endParaRPr>
          </a:p>
        </p:txBody>
      </p:sp>
      <p:pic>
        <p:nvPicPr>
          <p:cNvPr id="199" name="Google Shape;199;p54"/>
          <p:cNvPicPr preferRelativeResize="0"/>
          <p:nvPr/>
        </p:nvPicPr>
        <p:blipFill rotWithShape="1">
          <a:blip r:embed="rId3">
            <a:alphaModFix/>
          </a:blip>
          <a:srcRect b="3829" l="0" r="0" t="191"/>
          <a:stretch/>
        </p:blipFill>
        <p:spPr>
          <a:xfrm>
            <a:off x="6060800" y="839175"/>
            <a:ext cx="2391900" cy="3465150"/>
          </a:xfrm>
          <a:prstGeom prst="rect">
            <a:avLst/>
          </a:prstGeom>
          <a:noFill/>
          <a:ln>
            <a:noFill/>
          </a:ln>
        </p:spPr>
      </p:pic>
      <p:sp>
        <p:nvSpPr>
          <p:cNvPr id="200" name="Google Shape;200;p54"/>
          <p:cNvSpPr/>
          <p:nvPr/>
        </p:nvSpPr>
        <p:spPr>
          <a:xfrm>
            <a:off x="295250" y="2661475"/>
            <a:ext cx="5036700" cy="612900"/>
          </a:xfrm>
          <a:prstGeom prst="rect">
            <a:avLst/>
          </a:prstGeom>
          <a:noFill/>
          <a:ln cap="flat" cmpd="sng" w="38100">
            <a:solidFill>
              <a:srgbClr val="FF79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i="1" lang="en-GB" sz="1450">
                <a:solidFill>
                  <a:srgbClr val="FF79C6"/>
                </a:solidFill>
                <a:latin typeface="DM Sans"/>
                <a:ea typeface="DM Sans"/>
                <a:cs typeface="DM Sans"/>
                <a:sym typeface="DM Sans"/>
              </a:rPr>
              <a:t>Si</a:t>
            </a:r>
            <a:r>
              <a:rPr i="1" lang="en-GB" sz="1450">
                <a:solidFill>
                  <a:srgbClr val="6272A4"/>
                </a:solidFill>
                <a:latin typeface="DM Sans"/>
                <a:ea typeface="DM Sans"/>
                <a:cs typeface="DM Sans"/>
                <a:sym typeface="DM Sans"/>
              </a:rPr>
              <a:t> &lt;condición&gt; </a:t>
            </a:r>
            <a:r>
              <a:rPr b="1" i="1" lang="en-GB" sz="1450">
                <a:solidFill>
                  <a:srgbClr val="FF79C6"/>
                </a:solidFill>
                <a:latin typeface="DM Sans"/>
                <a:ea typeface="DM Sans"/>
                <a:cs typeface="DM Sans"/>
                <a:sym typeface="DM Sans"/>
              </a:rPr>
              <a:t>entonces</a:t>
            </a:r>
            <a:r>
              <a:rPr i="1" lang="en-GB" sz="1450">
                <a:solidFill>
                  <a:srgbClr val="6272A4"/>
                </a:solidFill>
                <a:latin typeface="DM Sans"/>
                <a:ea typeface="DM Sans"/>
                <a:cs typeface="DM Sans"/>
                <a:sym typeface="DM Sans"/>
              </a:rPr>
              <a:t> &lt;operación&gt;</a:t>
            </a:r>
            <a:endParaRPr i="1" sz="1450">
              <a:solidFill>
                <a:srgbClr val="6272A4"/>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b="1" i="1" lang="en-GB" sz="1450">
                <a:solidFill>
                  <a:srgbClr val="FF79C6"/>
                </a:solidFill>
                <a:latin typeface="DM Sans"/>
                <a:ea typeface="DM Sans"/>
                <a:cs typeface="DM Sans"/>
                <a:sym typeface="DM Sans"/>
              </a:rPr>
              <a:t>Si no, entonces</a:t>
            </a:r>
            <a:r>
              <a:rPr b="1" i="1" lang="en-GB" sz="1450">
                <a:solidFill>
                  <a:srgbClr val="6272A4"/>
                </a:solidFill>
                <a:latin typeface="DM Sans"/>
                <a:ea typeface="DM Sans"/>
                <a:cs typeface="DM Sans"/>
                <a:sym typeface="DM Sans"/>
              </a:rPr>
              <a:t> </a:t>
            </a:r>
            <a:r>
              <a:rPr i="1" lang="en-GB" sz="1450">
                <a:solidFill>
                  <a:srgbClr val="6272A4"/>
                </a:solidFill>
                <a:latin typeface="DM Sans"/>
                <a:ea typeface="DM Sans"/>
                <a:cs typeface="DM Sans"/>
                <a:sym typeface="DM Sans"/>
              </a:rPr>
              <a:t>&lt;otra operación&gt;</a:t>
            </a:r>
            <a:endParaRPr i="1" sz="1450">
              <a:solidFill>
                <a:srgbClr val="6272A4"/>
              </a:solidFill>
              <a:latin typeface="DM Sans"/>
              <a:ea typeface="DM Sans"/>
              <a:cs typeface="DM Sans"/>
              <a:sym typeface="DM Sans"/>
            </a:endParaRPr>
          </a:p>
        </p:txBody>
      </p:sp>
      <p:sp>
        <p:nvSpPr>
          <p:cNvPr id="201" name="Google Shape;201;p54"/>
          <p:cNvSpPr/>
          <p:nvPr/>
        </p:nvSpPr>
        <p:spPr>
          <a:xfrm>
            <a:off x="295250" y="4264800"/>
            <a:ext cx="5036700" cy="6129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sz="1450">
                <a:solidFill>
                  <a:schemeClr val="accent5"/>
                </a:solidFill>
                <a:latin typeface="DM Sans"/>
                <a:ea typeface="DM Sans"/>
                <a:cs typeface="DM Sans"/>
                <a:sym typeface="DM Sans"/>
              </a:rPr>
              <a:t>Sí</a:t>
            </a:r>
            <a:r>
              <a:rPr b="1" lang="en-GB" sz="1450">
                <a:solidFill>
                  <a:schemeClr val="dk1"/>
                </a:solidFill>
                <a:latin typeface="DM Sans"/>
                <a:ea typeface="DM Sans"/>
                <a:cs typeface="DM Sans"/>
                <a:sym typeface="DM Sans"/>
              </a:rPr>
              <a:t> </a:t>
            </a:r>
            <a:r>
              <a:rPr lang="en-GB" sz="1450">
                <a:solidFill>
                  <a:schemeClr val="dk1"/>
                </a:solidFill>
                <a:latin typeface="DM Sans"/>
                <a:ea typeface="DM Sans"/>
                <a:cs typeface="DM Sans"/>
                <a:sym typeface="DM Sans"/>
              </a:rPr>
              <a:t>&lt;opino y valoro&gt; </a:t>
            </a:r>
            <a:r>
              <a:rPr b="1" lang="en-GB" sz="1450">
                <a:solidFill>
                  <a:schemeClr val="accent5"/>
                </a:solidFill>
                <a:latin typeface="DM Sans"/>
                <a:ea typeface="DM Sans"/>
                <a:cs typeface="DM Sans"/>
                <a:sym typeface="DM Sans"/>
              </a:rPr>
              <a:t>entonces</a:t>
            </a:r>
            <a:r>
              <a:rPr b="1" lang="en-GB" sz="1450">
                <a:solidFill>
                  <a:schemeClr val="dk1"/>
                </a:solidFill>
                <a:latin typeface="DM Sans"/>
                <a:ea typeface="DM Sans"/>
                <a:cs typeface="DM Sans"/>
                <a:sym typeface="DM Sans"/>
              </a:rPr>
              <a:t> </a:t>
            </a:r>
            <a:r>
              <a:rPr lang="en-GB" sz="1450">
                <a:solidFill>
                  <a:schemeClr val="dk1"/>
                </a:solidFill>
                <a:latin typeface="DM Sans"/>
                <a:ea typeface="DM Sans"/>
                <a:cs typeface="DM Sans"/>
                <a:sym typeface="DM Sans"/>
              </a:rPr>
              <a:t>&lt;sumo puntos&gt;</a:t>
            </a:r>
            <a:endParaRPr sz="14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b="1" lang="en-GB" sz="1450">
                <a:solidFill>
                  <a:schemeClr val="accent5"/>
                </a:solidFill>
                <a:latin typeface="DM Sans"/>
                <a:ea typeface="DM Sans"/>
                <a:cs typeface="DM Sans"/>
                <a:sym typeface="DM Sans"/>
              </a:rPr>
              <a:t>Si no, entonces</a:t>
            </a:r>
            <a:r>
              <a:rPr b="1" lang="en-GB" sz="1450">
                <a:solidFill>
                  <a:schemeClr val="dk1"/>
                </a:solidFill>
                <a:latin typeface="DM Sans"/>
                <a:ea typeface="DM Sans"/>
                <a:cs typeface="DM Sans"/>
                <a:sym typeface="DM Sans"/>
              </a:rPr>
              <a:t> </a:t>
            </a:r>
            <a:r>
              <a:rPr lang="en-GB" sz="1450">
                <a:solidFill>
                  <a:schemeClr val="dk1"/>
                </a:solidFill>
                <a:latin typeface="DM Sans"/>
                <a:ea typeface="DM Sans"/>
                <a:cs typeface="DM Sans"/>
                <a:sym typeface="DM Sans"/>
              </a:rPr>
              <a:t>&lt;no sumo puntos para el top10&gt;</a:t>
            </a:r>
            <a:endParaRPr sz="1500"/>
          </a:p>
        </p:txBody>
      </p:sp>
      <p:sp>
        <p:nvSpPr>
          <p:cNvPr id="202" name="Google Shape;202;p54"/>
          <p:cNvSpPr/>
          <p:nvPr/>
        </p:nvSpPr>
        <p:spPr>
          <a:xfrm>
            <a:off x="295250" y="3483988"/>
            <a:ext cx="5036700" cy="5712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sz="1450">
                <a:solidFill>
                  <a:schemeClr val="accent5"/>
                </a:solidFill>
                <a:latin typeface="DM Sans"/>
                <a:ea typeface="DM Sans"/>
                <a:cs typeface="DM Sans"/>
                <a:sym typeface="DM Sans"/>
              </a:rPr>
              <a:t>Si </a:t>
            </a:r>
            <a:r>
              <a:rPr lang="en-GB" sz="1450">
                <a:solidFill>
                  <a:schemeClr val="dk1"/>
                </a:solidFill>
                <a:latin typeface="DM Sans"/>
                <a:ea typeface="DM Sans"/>
                <a:cs typeface="DM Sans"/>
                <a:sym typeface="DM Sans"/>
              </a:rPr>
              <a:t>&lt;estudio&gt; </a:t>
            </a:r>
            <a:r>
              <a:rPr b="1" lang="en-GB" sz="1450">
                <a:solidFill>
                  <a:schemeClr val="accent5"/>
                </a:solidFill>
                <a:latin typeface="DM Sans"/>
                <a:ea typeface="DM Sans"/>
                <a:cs typeface="DM Sans"/>
                <a:sym typeface="DM Sans"/>
              </a:rPr>
              <a:t>entonces</a:t>
            </a:r>
            <a:r>
              <a:rPr lang="en-GB" sz="1450">
                <a:solidFill>
                  <a:schemeClr val="accent5"/>
                </a:solidFill>
                <a:latin typeface="DM Sans"/>
                <a:ea typeface="DM Sans"/>
                <a:cs typeface="DM Sans"/>
                <a:sym typeface="DM Sans"/>
              </a:rPr>
              <a:t> </a:t>
            </a:r>
            <a:r>
              <a:rPr lang="en-GB" sz="1450">
                <a:solidFill>
                  <a:schemeClr val="dk1"/>
                </a:solidFill>
                <a:latin typeface="DM Sans"/>
                <a:ea typeface="DM Sans"/>
                <a:cs typeface="DM Sans"/>
                <a:sym typeface="DM Sans"/>
              </a:rPr>
              <a:t>&lt;apruebo&gt;</a:t>
            </a:r>
            <a:endParaRPr sz="14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b="1" lang="en-GB" sz="1450">
                <a:solidFill>
                  <a:schemeClr val="accent5"/>
                </a:solidFill>
                <a:latin typeface="DM Sans"/>
                <a:ea typeface="DM Sans"/>
                <a:cs typeface="DM Sans"/>
                <a:sym typeface="DM Sans"/>
              </a:rPr>
              <a:t>Si no, entonces</a:t>
            </a:r>
            <a:r>
              <a:rPr lang="en-GB" sz="1450">
                <a:solidFill>
                  <a:schemeClr val="dk1"/>
                </a:solidFill>
                <a:latin typeface="DM Sans"/>
                <a:ea typeface="DM Sans"/>
                <a:cs typeface="DM Sans"/>
                <a:sym typeface="DM Sans"/>
              </a:rPr>
              <a:t> &lt;no apruebo&gt;</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5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5"/>
          <p:cNvSpPr txBox="1"/>
          <p:nvPr/>
        </p:nvSpPr>
        <p:spPr>
          <a:xfrm>
            <a:off x="1129850" y="288150"/>
            <a:ext cx="7000500" cy="12930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¿Por que querriamos agregar condicionales?</a:t>
            </a:r>
            <a:endParaRPr b="1" sz="4000">
              <a:solidFill>
                <a:schemeClr val="dk1"/>
              </a:solidFill>
              <a:latin typeface="DM Sans"/>
              <a:ea typeface="DM Sans"/>
              <a:cs typeface="DM Sans"/>
              <a:sym typeface="DM Sans"/>
            </a:endParaRPr>
          </a:p>
        </p:txBody>
      </p:sp>
      <p:sp>
        <p:nvSpPr>
          <p:cNvPr id="209" name="Google Shape;209;p55"/>
          <p:cNvSpPr txBox="1"/>
          <p:nvPr/>
        </p:nvSpPr>
        <p:spPr>
          <a:xfrm>
            <a:off x="2827375" y="1890450"/>
            <a:ext cx="5661600" cy="261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550">
                <a:solidFill>
                  <a:schemeClr val="dk1"/>
                </a:solidFill>
                <a:latin typeface="DM Sans"/>
                <a:ea typeface="DM Sans"/>
                <a:cs typeface="DM Sans"/>
                <a:sym typeface="DM Sans"/>
              </a:rPr>
              <a:t>Hasta ahora todas las instrucciones que escribimos se ejecutan de forma lineal, una sentencia después de la otra.</a:t>
            </a:r>
            <a:endParaRPr sz="15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5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GB" sz="1550">
                <a:solidFill>
                  <a:schemeClr val="dk1"/>
                </a:solidFill>
                <a:latin typeface="DM Sans"/>
                <a:ea typeface="DM Sans"/>
                <a:cs typeface="DM Sans"/>
                <a:sym typeface="DM Sans"/>
              </a:rPr>
              <a:t>Recordemos el ejemplo de la clase anterior, donde teníamos un alumno y 3 notas, </a:t>
            </a:r>
            <a:r>
              <a:rPr b="1" lang="en-GB" sz="1550">
                <a:solidFill>
                  <a:schemeClr val="dk1"/>
                </a:solidFill>
                <a:latin typeface="DM Sans"/>
                <a:ea typeface="DM Sans"/>
                <a:cs typeface="DM Sans"/>
                <a:sym typeface="DM Sans"/>
              </a:rPr>
              <a:t>¿qué condicionales podemos agregar?</a:t>
            </a:r>
            <a:endParaRPr b="1" sz="15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5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GB" sz="1550">
                <a:solidFill>
                  <a:schemeClr val="dk1"/>
                </a:solidFill>
                <a:latin typeface="DM Sans"/>
                <a:ea typeface="DM Sans"/>
                <a:cs typeface="DM Sans"/>
                <a:sym typeface="DM Sans"/>
              </a:rPr>
              <a:t>¿Y según estos condicionales, como puede seguir nuestro programa?</a:t>
            </a:r>
            <a:endParaRPr sz="1550">
              <a:solidFill>
                <a:schemeClr val="dk1"/>
              </a:solidFill>
              <a:latin typeface="DM Sans"/>
              <a:ea typeface="DM Sans"/>
              <a:cs typeface="DM Sans"/>
              <a:sym typeface="DM Sans"/>
            </a:endParaRPr>
          </a:p>
        </p:txBody>
      </p:sp>
      <p:sp>
        <p:nvSpPr>
          <p:cNvPr id="210" name="Google Shape;210;p55"/>
          <p:cNvSpPr/>
          <p:nvPr/>
        </p:nvSpPr>
        <p:spPr>
          <a:xfrm>
            <a:off x="214950" y="2335950"/>
            <a:ext cx="1730700" cy="272400"/>
          </a:xfrm>
          <a:prstGeom prst="rightArrow">
            <a:avLst>
              <a:gd fmla="val 50000" name="adj1"/>
              <a:gd fmla="val 171384"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55"/>
          <p:cNvSpPr/>
          <p:nvPr/>
        </p:nvSpPr>
        <p:spPr>
          <a:xfrm rot="-1586339">
            <a:off x="1120678" y="3425039"/>
            <a:ext cx="975644" cy="187696"/>
          </a:xfrm>
          <a:prstGeom prst="rightArrow">
            <a:avLst>
              <a:gd fmla="val 55637" name="adj1"/>
              <a:gd fmla="val 171384"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55"/>
          <p:cNvSpPr/>
          <p:nvPr/>
        </p:nvSpPr>
        <p:spPr>
          <a:xfrm rot="1788757">
            <a:off x="1073126" y="4050201"/>
            <a:ext cx="975732" cy="187727"/>
          </a:xfrm>
          <a:prstGeom prst="rightArrow">
            <a:avLst>
              <a:gd fmla="val 52023" name="adj1"/>
              <a:gd fmla="val 171384"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55"/>
          <p:cNvSpPr/>
          <p:nvPr/>
        </p:nvSpPr>
        <p:spPr>
          <a:xfrm rot="1057">
            <a:off x="115451" y="3733658"/>
            <a:ext cx="975600" cy="187800"/>
          </a:xfrm>
          <a:prstGeom prst="rightArrow">
            <a:avLst>
              <a:gd fmla="val 49693" name="adj1"/>
              <a:gd fmla="val 171384"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56"/>
          <p:cNvSpPr txBox="1"/>
          <p:nvPr/>
        </p:nvSpPr>
        <p:spPr>
          <a:xfrm>
            <a:off x="123850" y="138750"/>
            <a:ext cx="8806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t>
            </a:r>
            <a:r>
              <a:rPr b="1" lang="en-GB" sz="4000">
                <a:solidFill>
                  <a:schemeClr val="dk1"/>
                </a:solidFill>
                <a:latin typeface="DM Sans"/>
                <a:ea typeface="DM Sans"/>
                <a:cs typeface="DM Sans"/>
                <a:sym typeface="DM Sans"/>
              </a:rPr>
              <a:t>Cómo</a:t>
            </a:r>
            <a:r>
              <a:rPr b="1" lang="en-GB" sz="4000">
                <a:solidFill>
                  <a:schemeClr val="dk1"/>
                </a:solidFill>
                <a:latin typeface="DM Sans"/>
                <a:ea typeface="DM Sans"/>
                <a:cs typeface="DM Sans"/>
                <a:sym typeface="DM Sans"/>
              </a:rPr>
              <a:t> evaluamos un condicional?</a:t>
            </a:r>
            <a:endParaRPr b="1" sz="4000">
              <a:solidFill>
                <a:schemeClr val="dk1"/>
              </a:solidFill>
              <a:latin typeface="DM Sans"/>
              <a:ea typeface="DM Sans"/>
              <a:cs typeface="DM Sans"/>
              <a:sym typeface="DM Sans"/>
            </a:endParaRPr>
          </a:p>
        </p:txBody>
      </p:sp>
      <p:sp>
        <p:nvSpPr>
          <p:cNvPr id="219" name="Google Shape;219;p56"/>
          <p:cNvSpPr txBox="1"/>
          <p:nvPr/>
        </p:nvSpPr>
        <p:spPr>
          <a:xfrm>
            <a:off x="289700" y="955700"/>
            <a:ext cx="8428800" cy="394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GB" sz="1450">
                <a:solidFill>
                  <a:schemeClr val="dk1"/>
                </a:solidFill>
                <a:latin typeface="DM Sans"/>
                <a:ea typeface="DM Sans"/>
                <a:cs typeface="DM Sans"/>
                <a:sym typeface="DM Sans"/>
              </a:rPr>
              <a:t>Un condicional no es más que una pregunta, de los ejemplos anteriores</a:t>
            </a:r>
            <a:endParaRPr sz="1450">
              <a:solidFill>
                <a:schemeClr val="dk1"/>
              </a:solidFill>
              <a:latin typeface="DM Sans"/>
              <a:ea typeface="DM Sans"/>
              <a:cs typeface="DM Sans"/>
              <a:sym typeface="DM Sans"/>
            </a:endParaRPr>
          </a:p>
          <a:p>
            <a:pPr indent="0" lvl="0" marL="0" rtl="0" algn="ctr">
              <a:lnSpc>
                <a:spcPct val="150000"/>
              </a:lnSpc>
              <a:spcBef>
                <a:spcPts val="0"/>
              </a:spcBef>
              <a:spcAft>
                <a:spcPts val="0"/>
              </a:spcAft>
              <a:buClr>
                <a:schemeClr val="dk1"/>
              </a:buClr>
              <a:buSzPts val="1100"/>
              <a:buFont typeface="Arial"/>
              <a:buNone/>
            </a:pPr>
            <a:r>
              <a:rPr b="1" lang="en-GB" sz="1650">
                <a:solidFill>
                  <a:srgbClr val="3D85C6"/>
                </a:solidFill>
                <a:latin typeface="DM Sans"/>
                <a:ea typeface="DM Sans"/>
                <a:cs typeface="DM Sans"/>
                <a:sym typeface="DM Sans"/>
              </a:rPr>
              <a:t>¿Estudiaste para el examen?</a:t>
            </a:r>
            <a:r>
              <a:rPr b="1" lang="en-GB" sz="1650">
                <a:solidFill>
                  <a:schemeClr val="dk1"/>
                </a:solidFill>
                <a:latin typeface="DM Sans"/>
                <a:ea typeface="DM Sans"/>
                <a:cs typeface="DM Sans"/>
                <a:sym typeface="DM Sans"/>
              </a:rPr>
              <a:t> </a:t>
            </a:r>
            <a:endParaRPr b="1" sz="1650">
              <a:solidFill>
                <a:schemeClr val="dk1"/>
              </a:solidFill>
              <a:latin typeface="DM Sans"/>
              <a:ea typeface="DM Sans"/>
              <a:cs typeface="DM Sans"/>
              <a:sym typeface="DM Sans"/>
            </a:endParaRPr>
          </a:p>
          <a:p>
            <a:pPr indent="0" lvl="0" marL="0" rtl="0" algn="ctr">
              <a:lnSpc>
                <a:spcPct val="150000"/>
              </a:lnSpc>
              <a:spcBef>
                <a:spcPts val="0"/>
              </a:spcBef>
              <a:spcAft>
                <a:spcPts val="0"/>
              </a:spcAft>
              <a:buClr>
                <a:schemeClr val="dk1"/>
              </a:buClr>
              <a:buSzPts val="1100"/>
              <a:buFont typeface="Arial"/>
              <a:buNone/>
            </a:pPr>
            <a:r>
              <a:rPr b="1" lang="en-GB" sz="1650">
                <a:solidFill>
                  <a:srgbClr val="6AA84F"/>
                </a:solidFill>
                <a:latin typeface="DM Sans"/>
                <a:ea typeface="DM Sans"/>
                <a:cs typeface="DM Sans"/>
                <a:sym typeface="DM Sans"/>
              </a:rPr>
              <a:t>Si</a:t>
            </a:r>
            <a:r>
              <a:rPr b="1" lang="en-GB" sz="1650">
                <a:solidFill>
                  <a:srgbClr val="38761D"/>
                </a:solidFill>
                <a:latin typeface="DM Sans"/>
                <a:ea typeface="DM Sans"/>
                <a:cs typeface="DM Sans"/>
                <a:sym typeface="DM Sans"/>
              </a:rPr>
              <a:t> </a:t>
            </a:r>
            <a:r>
              <a:rPr b="1" lang="en-GB" sz="1650">
                <a:solidFill>
                  <a:schemeClr val="dk1"/>
                </a:solidFill>
                <a:latin typeface="DM Sans"/>
                <a:ea typeface="DM Sans"/>
                <a:cs typeface="DM Sans"/>
                <a:sym typeface="DM Sans"/>
              </a:rPr>
              <a:t>/ </a:t>
            </a:r>
            <a:r>
              <a:rPr b="1" lang="en-GB" sz="1650">
                <a:solidFill>
                  <a:srgbClr val="CC0000"/>
                </a:solidFill>
                <a:latin typeface="DM Sans"/>
                <a:ea typeface="DM Sans"/>
                <a:cs typeface="DM Sans"/>
                <a:sym typeface="DM Sans"/>
              </a:rPr>
              <a:t>No</a:t>
            </a:r>
            <a:endParaRPr b="1" sz="1650">
              <a:solidFill>
                <a:srgbClr val="CC0000"/>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rPr lang="en-GB" sz="1450">
                <a:solidFill>
                  <a:schemeClr val="dk1"/>
                </a:solidFill>
                <a:latin typeface="DM Sans"/>
                <a:ea typeface="DM Sans"/>
                <a:cs typeface="DM Sans"/>
                <a:sym typeface="DM Sans"/>
              </a:rPr>
              <a:t>Y en base a la respuesta a esa pregunta, recibiremos un resultado</a:t>
            </a:r>
            <a:endParaRPr sz="1450">
              <a:solidFill>
                <a:schemeClr val="dk1"/>
              </a:solidFill>
              <a:latin typeface="DM Sans"/>
              <a:ea typeface="DM Sans"/>
              <a:cs typeface="DM Sans"/>
              <a:sym typeface="DM Sans"/>
            </a:endParaRPr>
          </a:p>
          <a:p>
            <a:pPr indent="0" lvl="0" marL="0" rtl="0" algn="ctr">
              <a:lnSpc>
                <a:spcPct val="150000"/>
              </a:lnSpc>
              <a:spcBef>
                <a:spcPts val="0"/>
              </a:spcBef>
              <a:spcAft>
                <a:spcPts val="0"/>
              </a:spcAft>
              <a:buClr>
                <a:schemeClr val="dk1"/>
              </a:buClr>
              <a:buSzPts val="1100"/>
              <a:buFont typeface="Arial"/>
              <a:buNone/>
            </a:pPr>
            <a:r>
              <a:rPr b="1" lang="en-GB" sz="1650">
                <a:solidFill>
                  <a:srgbClr val="6AA84F"/>
                </a:solidFill>
                <a:latin typeface="DM Sans"/>
                <a:ea typeface="DM Sans"/>
                <a:cs typeface="DM Sans"/>
                <a:sym typeface="DM Sans"/>
              </a:rPr>
              <a:t>            Apruebas el examen</a:t>
            </a:r>
            <a:r>
              <a:rPr lang="en-GB" sz="1650">
                <a:solidFill>
                  <a:schemeClr val="dk1"/>
                </a:solidFill>
                <a:latin typeface="DM Sans"/>
                <a:ea typeface="DM Sans"/>
                <a:cs typeface="DM Sans"/>
                <a:sym typeface="DM Sans"/>
              </a:rPr>
              <a:t> </a:t>
            </a:r>
            <a:r>
              <a:rPr b="1" lang="en-GB" sz="1650">
                <a:solidFill>
                  <a:schemeClr val="dk1"/>
                </a:solidFill>
                <a:latin typeface="DM Sans"/>
                <a:ea typeface="DM Sans"/>
                <a:cs typeface="DM Sans"/>
                <a:sym typeface="DM Sans"/>
              </a:rPr>
              <a:t>/</a:t>
            </a:r>
            <a:r>
              <a:rPr lang="en-GB" sz="1650">
                <a:solidFill>
                  <a:schemeClr val="dk1"/>
                </a:solidFill>
                <a:latin typeface="DM Sans"/>
                <a:ea typeface="DM Sans"/>
                <a:cs typeface="DM Sans"/>
                <a:sym typeface="DM Sans"/>
              </a:rPr>
              <a:t> </a:t>
            </a:r>
            <a:r>
              <a:rPr b="1" lang="en-GB" sz="1650">
                <a:solidFill>
                  <a:srgbClr val="CC0000"/>
                </a:solidFill>
                <a:latin typeface="DM Sans"/>
                <a:ea typeface="DM Sans"/>
                <a:cs typeface="DM Sans"/>
                <a:sym typeface="DM Sans"/>
              </a:rPr>
              <a:t>No vas a aprobar el examen</a:t>
            </a:r>
            <a:endParaRPr sz="14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n-GB" sz="1450">
                <a:solidFill>
                  <a:schemeClr val="dk1"/>
                </a:solidFill>
                <a:latin typeface="DM Sans"/>
                <a:ea typeface="DM Sans"/>
                <a:cs typeface="DM Sans"/>
                <a:sym typeface="DM Sans"/>
              </a:rPr>
              <a:t>En </a:t>
            </a:r>
            <a:r>
              <a:rPr lang="en-GB" sz="1450">
                <a:solidFill>
                  <a:schemeClr val="dk1"/>
                </a:solidFill>
                <a:latin typeface="DM Sans"/>
                <a:ea typeface="DM Sans"/>
                <a:cs typeface="DM Sans"/>
                <a:sym typeface="DM Sans"/>
              </a:rPr>
              <a:t>programación</a:t>
            </a:r>
            <a:r>
              <a:rPr lang="en-GB" sz="1450">
                <a:solidFill>
                  <a:schemeClr val="dk1"/>
                </a:solidFill>
                <a:latin typeface="DM Sans"/>
                <a:ea typeface="DM Sans"/>
                <a:cs typeface="DM Sans"/>
                <a:sym typeface="DM Sans"/>
              </a:rPr>
              <a:t> las respuestas a estos condicionales </a:t>
            </a:r>
            <a:r>
              <a:rPr b="1" lang="en-GB" sz="1450" u="sng">
                <a:solidFill>
                  <a:schemeClr val="dk1"/>
                </a:solidFill>
                <a:latin typeface="DM Sans"/>
                <a:ea typeface="DM Sans"/>
                <a:cs typeface="DM Sans"/>
                <a:sym typeface="DM Sans"/>
              </a:rPr>
              <a:t>SÓLO</a:t>
            </a:r>
            <a:r>
              <a:rPr lang="en-GB" sz="1450">
                <a:solidFill>
                  <a:schemeClr val="dk1"/>
                </a:solidFill>
                <a:latin typeface="DM Sans"/>
                <a:ea typeface="DM Sans"/>
                <a:cs typeface="DM Sans"/>
                <a:sym typeface="DM Sans"/>
              </a:rPr>
              <a:t> pueden tener dos valores (la pc no </a:t>
            </a:r>
            <a:r>
              <a:rPr lang="en-GB" sz="1450">
                <a:solidFill>
                  <a:schemeClr val="dk1"/>
                </a:solidFill>
                <a:latin typeface="DM Sans"/>
                <a:ea typeface="DM Sans"/>
                <a:cs typeface="DM Sans"/>
                <a:sym typeface="DM Sans"/>
              </a:rPr>
              <a:t>sabría</a:t>
            </a:r>
            <a:r>
              <a:rPr lang="en-GB" sz="1450">
                <a:solidFill>
                  <a:schemeClr val="dk1"/>
                </a:solidFill>
                <a:latin typeface="DM Sans"/>
                <a:ea typeface="DM Sans"/>
                <a:cs typeface="DM Sans"/>
                <a:sym typeface="DM Sans"/>
              </a:rPr>
              <a:t> interpretar la respuesta: “hice un repaso antes de clase”).</a:t>
            </a:r>
            <a:endParaRPr sz="14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450">
              <a:solidFill>
                <a:schemeClr val="dk1"/>
              </a:solidFill>
              <a:latin typeface="DM Sans"/>
              <a:ea typeface="DM Sans"/>
              <a:cs typeface="DM Sans"/>
              <a:sym typeface="DM Sans"/>
            </a:endParaRPr>
          </a:p>
          <a:p>
            <a:pPr indent="0" lvl="0" marL="0" rtl="0" algn="ctr">
              <a:lnSpc>
                <a:spcPct val="150000"/>
              </a:lnSpc>
              <a:spcBef>
                <a:spcPts val="0"/>
              </a:spcBef>
              <a:spcAft>
                <a:spcPts val="0"/>
              </a:spcAft>
              <a:buClr>
                <a:schemeClr val="dk1"/>
              </a:buClr>
              <a:buSzPts val="1100"/>
              <a:buFont typeface="Arial"/>
              <a:buNone/>
            </a:pPr>
            <a:r>
              <a:rPr lang="en-GB" sz="1450">
                <a:solidFill>
                  <a:schemeClr val="dk1"/>
                </a:solidFill>
                <a:latin typeface="DM Sans"/>
                <a:ea typeface="DM Sans"/>
                <a:cs typeface="DM Sans"/>
                <a:sym typeface="DM Sans"/>
              </a:rPr>
              <a:t>Entonces </a:t>
            </a:r>
            <a:r>
              <a:rPr b="1" lang="en-GB" sz="1450" u="sng">
                <a:solidFill>
                  <a:schemeClr val="dk1"/>
                </a:solidFill>
                <a:latin typeface="DM Sans"/>
                <a:ea typeface="DM Sans"/>
                <a:cs typeface="DM Sans"/>
                <a:sym typeface="DM Sans"/>
              </a:rPr>
              <a:t>SÓLO</a:t>
            </a:r>
            <a:r>
              <a:rPr lang="en-GB" sz="1450">
                <a:solidFill>
                  <a:schemeClr val="dk1"/>
                </a:solidFill>
                <a:latin typeface="DM Sans"/>
                <a:ea typeface="DM Sans"/>
                <a:cs typeface="DM Sans"/>
                <a:sym typeface="DM Sans"/>
              </a:rPr>
              <a:t> podemos responder con</a:t>
            </a:r>
            <a:endParaRPr sz="1450">
              <a:solidFill>
                <a:schemeClr val="dk1"/>
              </a:solidFill>
              <a:latin typeface="DM Sans"/>
              <a:ea typeface="DM Sans"/>
              <a:cs typeface="DM Sans"/>
              <a:sym typeface="DM Sans"/>
            </a:endParaRPr>
          </a:p>
          <a:p>
            <a:pPr indent="0" lvl="0" marL="0" rtl="0" algn="ctr">
              <a:lnSpc>
                <a:spcPct val="150000"/>
              </a:lnSpc>
              <a:spcBef>
                <a:spcPts val="0"/>
              </a:spcBef>
              <a:spcAft>
                <a:spcPts val="0"/>
              </a:spcAft>
              <a:buNone/>
            </a:pPr>
            <a:r>
              <a:rPr lang="en-GB" sz="1450">
                <a:solidFill>
                  <a:schemeClr val="dk1"/>
                </a:solidFill>
                <a:latin typeface="DM Sans"/>
                <a:ea typeface="DM Sans"/>
                <a:cs typeface="DM Sans"/>
                <a:sym typeface="DM Sans"/>
              </a:rPr>
              <a:t>Si / No</a:t>
            </a:r>
            <a:endParaRPr sz="1450">
              <a:solidFill>
                <a:schemeClr val="dk1"/>
              </a:solidFill>
              <a:latin typeface="DM Sans"/>
              <a:ea typeface="DM Sans"/>
              <a:cs typeface="DM Sans"/>
              <a:sym typeface="DM Sans"/>
            </a:endParaRPr>
          </a:p>
          <a:p>
            <a:pPr indent="0" lvl="0" marL="0" rtl="0" algn="ctr">
              <a:lnSpc>
                <a:spcPct val="150000"/>
              </a:lnSpc>
              <a:spcBef>
                <a:spcPts val="0"/>
              </a:spcBef>
              <a:spcAft>
                <a:spcPts val="0"/>
              </a:spcAft>
              <a:buNone/>
            </a:pPr>
            <a:r>
              <a:rPr lang="en-GB" sz="1450">
                <a:solidFill>
                  <a:schemeClr val="dk1"/>
                </a:solidFill>
                <a:latin typeface="DM Sans"/>
                <a:ea typeface="DM Sans"/>
                <a:cs typeface="DM Sans"/>
                <a:sym typeface="DM Sans"/>
              </a:rPr>
              <a:t>Verdadero / Falso </a:t>
            </a:r>
            <a:endParaRPr sz="1450">
              <a:solidFill>
                <a:schemeClr val="dk1"/>
              </a:solidFill>
              <a:latin typeface="DM Sans"/>
              <a:ea typeface="DM Sans"/>
              <a:cs typeface="DM Sans"/>
              <a:sym typeface="DM Sans"/>
            </a:endParaRPr>
          </a:p>
          <a:p>
            <a:pPr indent="0" lvl="0" marL="0" rtl="0" algn="ctr">
              <a:lnSpc>
                <a:spcPct val="150000"/>
              </a:lnSpc>
              <a:spcBef>
                <a:spcPts val="0"/>
              </a:spcBef>
              <a:spcAft>
                <a:spcPts val="0"/>
              </a:spcAft>
              <a:buNone/>
            </a:pPr>
            <a:r>
              <a:rPr b="1" lang="en-GB" sz="1750">
                <a:solidFill>
                  <a:srgbClr val="6A9955"/>
                </a:solidFill>
                <a:latin typeface="DM Sans"/>
                <a:ea typeface="DM Sans"/>
                <a:cs typeface="DM Sans"/>
                <a:sym typeface="DM Sans"/>
              </a:rPr>
              <a:t>true </a:t>
            </a:r>
            <a:r>
              <a:rPr lang="en-GB" sz="1750">
                <a:solidFill>
                  <a:schemeClr val="dk1"/>
                </a:solidFill>
                <a:latin typeface="DM Sans"/>
                <a:ea typeface="DM Sans"/>
                <a:cs typeface="DM Sans"/>
                <a:sym typeface="DM Sans"/>
              </a:rPr>
              <a:t>/ </a:t>
            </a:r>
            <a:r>
              <a:rPr b="1" lang="en-GB" sz="1750">
                <a:solidFill>
                  <a:srgbClr val="FF0000"/>
                </a:solidFill>
                <a:latin typeface="DM Sans"/>
                <a:ea typeface="DM Sans"/>
                <a:cs typeface="DM Sans"/>
                <a:sym typeface="DM Sans"/>
              </a:rPr>
              <a:t>false</a:t>
            </a:r>
            <a:endParaRPr b="1" sz="1750">
              <a:solidFill>
                <a:srgbClr val="FF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